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13" r:id="rId1"/>
    <p:sldMasterId id="2147485415" r:id="rId2"/>
    <p:sldMasterId id="2147485420" r:id="rId3"/>
    <p:sldMasterId id="2147485421" r:id="rId4"/>
    <p:sldMasterId id="2147485422" r:id="rId5"/>
    <p:sldMasterId id="2147485423" r:id="rId6"/>
    <p:sldMasterId id="2147485424" r:id="rId7"/>
    <p:sldMasterId id="2147485473" r:id="rId8"/>
    <p:sldMasterId id="2147485485" r:id="rId9"/>
    <p:sldMasterId id="2147485497" r:id="rId10"/>
    <p:sldMasterId id="2147485509" r:id="rId11"/>
  </p:sldMasterIdLst>
  <p:notesMasterIdLst>
    <p:notesMasterId r:id="rId91"/>
  </p:notesMasterIdLst>
  <p:sldIdLst>
    <p:sldId id="257" r:id="rId12"/>
    <p:sldId id="260" r:id="rId13"/>
    <p:sldId id="287" r:id="rId14"/>
    <p:sldId id="396" r:id="rId15"/>
    <p:sldId id="290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63" r:id="rId26"/>
    <p:sldId id="364" r:id="rId27"/>
    <p:sldId id="365" r:id="rId28"/>
    <p:sldId id="366" r:id="rId29"/>
    <p:sldId id="367" r:id="rId30"/>
    <p:sldId id="368" r:id="rId31"/>
    <p:sldId id="397" r:id="rId32"/>
    <p:sldId id="398" r:id="rId33"/>
    <p:sldId id="369" r:id="rId34"/>
    <p:sldId id="370" r:id="rId35"/>
    <p:sldId id="371" r:id="rId36"/>
    <p:sldId id="324" r:id="rId37"/>
    <p:sldId id="329" r:id="rId38"/>
    <p:sldId id="299" r:id="rId39"/>
    <p:sldId id="313" r:id="rId40"/>
    <p:sldId id="332" r:id="rId41"/>
    <p:sldId id="333" r:id="rId42"/>
    <p:sldId id="314" r:id="rId43"/>
    <p:sldId id="310" r:id="rId44"/>
    <p:sldId id="311" r:id="rId45"/>
    <p:sldId id="337" r:id="rId46"/>
    <p:sldId id="338" r:id="rId47"/>
    <p:sldId id="339" r:id="rId48"/>
    <p:sldId id="312" r:id="rId49"/>
    <p:sldId id="336" r:id="rId50"/>
    <p:sldId id="340" r:id="rId51"/>
    <p:sldId id="335" r:id="rId52"/>
    <p:sldId id="341" r:id="rId53"/>
    <p:sldId id="334" r:id="rId54"/>
    <p:sldId id="330" r:id="rId55"/>
    <p:sldId id="308" r:id="rId56"/>
    <p:sldId id="316" r:id="rId57"/>
    <p:sldId id="342" r:id="rId58"/>
    <p:sldId id="343" r:id="rId59"/>
    <p:sldId id="317" r:id="rId60"/>
    <p:sldId id="318" r:id="rId61"/>
    <p:sldId id="319" r:id="rId62"/>
    <p:sldId id="320" r:id="rId63"/>
    <p:sldId id="321" r:id="rId64"/>
    <p:sldId id="331" r:id="rId65"/>
    <p:sldId id="323" r:id="rId66"/>
    <p:sldId id="326" r:id="rId67"/>
    <p:sldId id="325" r:id="rId68"/>
    <p:sldId id="327" r:id="rId69"/>
    <p:sldId id="328" r:id="rId70"/>
    <p:sldId id="346" r:id="rId71"/>
    <p:sldId id="345" r:id="rId72"/>
    <p:sldId id="344" r:id="rId73"/>
    <p:sldId id="372" r:id="rId74"/>
    <p:sldId id="373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84" r:id="rId86"/>
    <p:sldId id="386" r:id="rId87"/>
    <p:sldId id="385" r:id="rId88"/>
    <p:sldId id="304" r:id="rId89"/>
    <p:sldId id="259" r:id="rId9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3" pos="2868" userDrawn="1">
          <p15:clr>
            <a:srgbClr val="A4A3A4"/>
          </p15:clr>
        </p15:guide>
        <p15:guide id="2" orient="horz" pos="3944" userDrawn="1">
          <p15:clr>
            <a:srgbClr val="A4A3A4"/>
          </p15:clr>
        </p15:guide>
        <p15:guide id="3" pos="5379" userDrawn="1">
          <p15:clr>
            <a:srgbClr val="A4A3A4"/>
          </p15:clr>
        </p15:guide>
        <p15:guide id="4" pos="356" userDrawn="1">
          <p15:clr>
            <a:srgbClr val="A4A3A4"/>
          </p15:clr>
        </p15:guide>
        <p15:guide id="4" orient="horz" pos="2188" userDrawn="1">
          <p15:clr>
            <a:srgbClr val="A4A3A4"/>
          </p15:clr>
        </p15:guide>
        <p15:guide id="5" orient="horz" pos="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 showGuides="1">
      <p:cViewPr>
        <p:scale>
          <a:sx n="93" d="100"/>
          <a:sy n="93" d="100"/>
        </p:scale>
        <p:origin x="-504" y="1260"/>
      </p:cViewPr>
      <p:guideLst>
        <p:guide orient="horz" pos="3944"/>
        <p:guide orient="horz" pos="2188"/>
        <p:guide orient="horz" pos="896"/>
        <p:guide pos="2868"/>
        <p:guide pos="5379"/>
        <p:guide pos="3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tableStyles" Target="tableStyles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50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8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3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66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4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4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74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360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53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624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25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904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12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12354"/>
      </p:ext>
    </p:extLst>
  </p:cSld>
  <p:clrMapOvr>
    <a:masterClrMapping/>
  </p:clrMapOvr>
</p:notes>
</file>

<file path=ppt/notesSlides/notesSlide2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26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27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29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34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3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39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94735"/>
      </p:ext>
    </p:extLst>
  </p:cSld>
  <p:clrMapOvr>
    <a:masterClrMapping/>
  </p:clrMapOvr>
</p:notes>
</file>

<file path=ppt/notesSlides/notesSlide4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44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49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53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55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56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57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58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5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59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861991"/>
      </p:ext>
    </p:extLst>
  </p:cSld>
  <p:clrMapOvr>
    <a:masterClrMapping/>
  </p:clrMapOvr>
</p:notes>
</file>

<file path=ppt/notesSlides/notesSlide6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60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61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>
                    <a:solidFill>
                      <a:srgbClr val="000000"/>
                    </a:solidFill>
                  </a:rPr>
                  <a:t>62</a:t>
                </a:fld>
                <a:endParaRPr lang="ko-KR" altLang="en-US" sz="1200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63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64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65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66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67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68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6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69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19713"/>
      </p:ext>
    </p:extLst>
  </p:cSld>
  <p:clrMapOvr>
    <a:masterClrMapping/>
  </p:clrMapOvr>
</p:notes>
</file>

<file path=ppt/notesSlides/notesSlide7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70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2000" cy="34290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prstClr val="black"/>
                    </a:solidFill>
                  </a:rPr>
                  <a:pPr defTabSz="508000"/>
                  <a:t>71</a:t>
                </a:fld>
                <a:endParaRPr lang="ko-KR" altLang="en-US">
                  <a:solidFill>
                    <a:prstClr val="black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72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73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74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143000" y="685800"/>
                <a:ext cx="4573588" cy="3430588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rmAutofit/>
              </a:bodyPr>
              <a:lstStyle/>
              <a:p>
                <a:pPr marL="0" indent="0" algn="l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sz="1800"/>
                </a:pPr>
                <a:r>
                  <a:rPr lang="en-US" altLang="ko-KR" sz="1200"/>
                  <a:t>http://minheeblog.tistory.com/category/PPT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en-US" altLang="ko-KR" sz="1200"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defTabSz="508000"/>
                <a:fld id="{B9320F77-B9A0-41C5-862A-B4B631284C64}" type="slidenum">
                  <a:rPr lang="ko-KR" altLang="en-US">
                    <a:solidFill>
                      <a:srgbClr val="000000"/>
                    </a:solidFill>
                  </a:rPr>
                  <a:pPr defTabSz="508000"/>
                  <a:t>75</a:t>
                </a:fld>
                <a:endParaRPr lang="ko-KR" altLang="en-US">
                  <a:solidFill>
                    <a:srgbClr val="000000"/>
                  </a:solidFill>
                </a:endParaRPr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121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78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0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4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631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7424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23010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530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08463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7356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995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032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274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5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526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563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6462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777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099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0814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80603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339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234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25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7644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21136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76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31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8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4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11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45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08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4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88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01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06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57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92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09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5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78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7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2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733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71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916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61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457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92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09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75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788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26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73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715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916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615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143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430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31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61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1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44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456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685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38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154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56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143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4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31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118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44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456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685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3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154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564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마스터 부제목 스타일 편집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마스터 제목 스타일 편집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/>
              <a:t>마스터 텍스트 스타일을 편집합니다</a:t>
            </a:r>
            <a:endParaRPr lang="ko-KR" altLang="en-US" sz="1800"/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•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–둘째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•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–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»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•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–둘째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•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–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»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제목 스타일 편집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535430"/>
            <a:ext cx="404114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57200" y="2174875"/>
            <a:ext cx="404114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•마스터 텍스트 스타일을 편집합니다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•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셋째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–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»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4645025" y="1535430"/>
            <a:ext cx="404241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마스터 텍스트 스타일을 편집합니다</a:t>
            </a:r>
            <a:endParaRPr lang="ko-KR" altLang="en-US" sz="1800" b="1">
              <a:latin typeface="맑은 고딕" charset="0"/>
              <a:ea typeface="Arial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5025" y="2174875"/>
            <a:ext cx="404241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•마스터 텍스트 스타일을 편집합니다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둘째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/>
              <a:t>•</a:t>
            </a: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	</a:t>
            </a:r>
            <a:r>
              <a:rPr sz="1800" b="1" spc="-150"/>
              <a:t>셋째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–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넷째 수준</a:t>
            </a:r>
            <a:endParaRPr lang="ko-KR" altLang="en-US" sz="1800" b="1"/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1" spc="-150">
                <a:latin typeface="맑은 고딕" charset="0"/>
                <a:ea typeface="Arial" charset="0"/>
                <a:cs typeface="+mn-cs"/>
              </a:rPr>
              <a:t>»</a:t>
            </a: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	</a:t>
            </a:r>
            <a:r>
              <a:rPr sz="1800" b="1" spc="-150"/>
              <a:t>다섯째 수준</a:t>
            </a:r>
            <a:endParaRPr lang="ko-KR" altLang="en-US" sz="1800" b="1"/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1" spc="-150"/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Arial" charset="0"/>
              </a:rPr>
              <a:t>2019-09-30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926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서울남산체 B" charset="0"/>
                <a:ea typeface="서울남산체 B" charset="0"/>
              </a:rPr>
              <a:t>마스터 제목 스타일 편집</a:t>
            </a:r>
            <a:endParaRPr lang="ko-KR" altLang="en-US">
              <a:latin typeface="서울남산체 B" charset="0"/>
              <a:ea typeface="서울남산체 B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575050" y="273050"/>
            <a:ext cx="5112385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457200" y="1435100"/>
            <a:ext cx="300926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마스터 텍스트 스타일을 편집합니다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서울남산체 B" charset="0"/>
                <a:ea typeface="서울남산체 B" charset="0"/>
              </a:rPr>
              <a:t>마스터 제목 스타일 편집</a:t>
            </a:r>
            <a:endParaRPr lang="ko-KR" altLang="en-US">
              <a:latin typeface="서울남산체 B" charset="0"/>
              <a:ea typeface="서울남산체 B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마스터 텍스트 스타일을 편집합니다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395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756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167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155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094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50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707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1256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371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1588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5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754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535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927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0038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607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892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098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671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778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64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45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499" r:id="rId2"/>
    <p:sldLayoutId id="2147485500" r:id="rId3"/>
    <p:sldLayoutId id="2147485501" r:id="rId4"/>
    <p:sldLayoutId id="2147485502" r:id="rId5"/>
    <p:sldLayoutId id="2147485503" r:id="rId6"/>
    <p:sldLayoutId id="2147485504" r:id="rId7"/>
    <p:sldLayoutId id="2147485505" r:id="rId8"/>
    <p:sldLayoutId id="2147485506" r:id="rId9"/>
    <p:sldLayoutId id="2147485507" r:id="rId10"/>
    <p:sldLayoutId id="2147485508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7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0" r:id="rId1"/>
    <p:sldLayoutId id="2147485511" r:id="rId2"/>
    <p:sldLayoutId id="2147485512" r:id="rId3"/>
    <p:sldLayoutId id="2147485513" r:id="rId4"/>
    <p:sldLayoutId id="2147485514" r:id="rId5"/>
    <p:sldLayoutId id="2147485515" r:id="rId6"/>
    <p:sldLayoutId id="2147485516" r:id="rId7"/>
    <p:sldLayoutId id="2147485517" r:id="rId8"/>
    <p:sldLayoutId id="2147485518" r:id="rId9"/>
    <p:sldLayoutId id="2147485519" r:id="rId10"/>
    <p:sldLayoutId id="214748552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7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1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1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3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43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spc="-150">
                <a:latin typeface="맑은 고딕" charset="0"/>
                <a:ea typeface="맑은 고딕" charset="0"/>
                <a:cs typeface="+mn-cs"/>
              </a:rPr>
              <a:t>마스터 제목 스타일 편집</a:t>
            </a: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•마스터 텍스트 스타일을 편집합니다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/>
              <a:t>–</a:t>
            </a:r>
            <a:r>
              <a:rPr lang="ko-KR" altLang="en-US" sz="1800" b="1" spc="-150">
                <a:solidFill>
                  <a:schemeClr val="bg1"/>
                </a:solidFill>
                <a:latin typeface="맑은 고딕" charset="0"/>
                <a:ea typeface="맑은 고딕" charset="0"/>
                <a:cs typeface="+mn-cs"/>
              </a:rPr>
              <a:t>둘째 수준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•셋째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–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넷째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맑은 고딕" charset="0"/>
                <a:ea typeface="Arial" charset="0"/>
                <a:cs typeface="+mn-cs"/>
              </a:rPr>
              <a:t>»</a:t>
            </a:r>
            <a:r>
              <a:rPr sz="2400" b="1" spc="-150">
                <a:solidFill>
                  <a:schemeClr val="bg1"/>
                </a:solidFill>
                <a:latin typeface="맑은 고딕" charset="0"/>
              </a:rPr>
              <a:t>다섯째 수준</a:t>
            </a:r>
            <a:endParaRPr lang="ko-KR" altLang="en-US" sz="2400" b="1">
              <a:solidFill>
                <a:schemeClr val="bg1"/>
              </a:solidFill>
              <a:latin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1" spc="-150"/>
              <a:t>2019-09-30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‹#›</a:t>
            </a:fld>
            <a:endParaRPr lang="ko-KR" altLang="en-US" sz="1200" b="1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54" r:id="rId1"/>
    <p:sldLayoutId id="2147485055" r:id="rId2"/>
    <p:sldLayoutId id="2147485056" r:id="rId3"/>
    <p:sldLayoutId id="2147485057" r:id="rId4"/>
    <p:sldLayoutId id="2147485058" r:id="rId5"/>
    <p:sldLayoutId id="2147485059" r:id="rId6"/>
    <p:sldLayoutId id="2147485060" r:id="rId7"/>
    <p:sldLayoutId id="2147485061" r:id="rId8"/>
    <p:sldLayoutId id="2147485062" r:id="rId9"/>
    <p:sldLayoutId id="2147485063" r:id="rId10"/>
    <p:sldLayoutId id="214748506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7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4" r:id="rId1"/>
    <p:sldLayoutId id="2147485475" r:id="rId2"/>
    <p:sldLayoutId id="2147485476" r:id="rId3"/>
    <p:sldLayoutId id="2147485477" r:id="rId4"/>
    <p:sldLayoutId id="2147485478" r:id="rId5"/>
    <p:sldLayoutId id="2147485479" r:id="rId6"/>
    <p:sldLayoutId id="2147485480" r:id="rId7"/>
    <p:sldLayoutId id="2147485481" r:id="rId8"/>
    <p:sldLayoutId id="2147485482" r:id="rId9"/>
    <p:sldLayoutId id="2147485483" r:id="rId10"/>
    <p:sldLayoutId id="2147485484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5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6" r:id="rId1"/>
    <p:sldLayoutId id="2147485487" r:id="rId2"/>
    <p:sldLayoutId id="2147485488" r:id="rId3"/>
    <p:sldLayoutId id="2147485489" r:id="rId4"/>
    <p:sldLayoutId id="2147485490" r:id="rId5"/>
    <p:sldLayoutId id="2147485491" r:id="rId6"/>
    <p:sldLayoutId id="2147485492" r:id="rId7"/>
    <p:sldLayoutId id="2147485493" r:id="rId8"/>
    <p:sldLayoutId id="2147485494" r:id="rId9"/>
    <p:sldLayoutId id="2147485495" r:id="rId10"/>
    <p:sldLayoutId id="214748549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785" y="2708910"/>
            <a:ext cx="5472430" cy="14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 smtClean="0">
                <a:solidFill>
                  <a:schemeClr val="bg1"/>
                </a:solidFill>
              </a:rPr>
              <a:t>2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차 프로젝트</a:t>
            </a:r>
            <a:endParaRPr lang="en-US" altLang="ko-KR" sz="4400" b="1" spc="-150" dirty="0" smtClean="0">
              <a:solidFill>
                <a:schemeClr val="bg1"/>
              </a:solidFill>
            </a:endParaRPr>
          </a:p>
          <a:p>
            <a:pPr algn="ctr"/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575" y="4170680"/>
            <a:ext cx="2736215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강민재</a:t>
            </a:r>
            <a:r>
              <a:rPr lang="en-US" altLang="ko-KR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정병수 최영진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485" y="2277110"/>
            <a:ext cx="4256405" cy="3079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For vacation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23121"/>
              </p:ext>
            </p:extLst>
          </p:nvPr>
        </p:nvGraphicFramePr>
        <p:xfrm>
          <a:off x="1524000" y="23488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시군주소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구읍면주소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Address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81085"/>
              </p:ext>
            </p:extLst>
          </p:nvPr>
        </p:nvGraphicFramePr>
        <p:xfrm>
          <a:off x="1524000" y="2348880"/>
          <a:ext cx="6442266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870266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Atuo</a:t>
                      </a:r>
                      <a:r>
                        <a:rPr lang="en-US" altLang="ko-KR" baseline="0" dirty="0" smtClean="0"/>
                        <a:t>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직원번호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업종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경력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업종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경력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업종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Period3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경력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시군주소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Worker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184259"/>
              </p:ext>
            </p:extLst>
          </p:nvPr>
        </p:nvGraphicFramePr>
        <p:xfrm>
          <a:off x="1524000" y="234888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Address2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구읍면주소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자기소개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사진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Worker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8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45407"/>
              </p:ext>
            </p:extLst>
          </p:nvPr>
        </p:nvGraphicFramePr>
        <p:xfrm>
          <a:off x="1524000" y="2348880"/>
          <a:ext cx="6443599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</a:t>
                      </a:r>
                      <a:r>
                        <a:rPr lang="en-US" altLang="ko-KR" baseline="0" dirty="0" smtClean="0"/>
                        <a:t> key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Auto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리뷰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예약번호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직원번호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Rating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Decimal(2,1)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평점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Text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리뷰내용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Wrdate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Datetime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작성일시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Workerboard</a:t>
            </a:r>
            <a:r>
              <a:rPr lang="en-US" altLang="ko-KR" dirty="0" smtClean="0">
                <a:solidFill>
                  <a:prstClr val="black"/>
                </a:solidFill>
              </a:rPr>
              <a:t>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59774"/>
              </p:ext>
            </p:extLst>
          </p:nvPr>
        </p:nvGraphicFramePr>
        <p:xfrm>
          <a:off x="1524000" y="2348880"/>
          <a:ext cx="654545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854"/>
                <a:gridCol w="152400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Regnum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사업자번호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Storename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사업장이름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Postcode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우편번호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Roadaddress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도로명주소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Detailaddress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상세주소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업종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규모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사업장소개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Simgsrc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Varchar(100)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사업장사진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User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77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1585067"/>
            <a:ext cx="1424291" cy="474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39752" y="1822357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043158"/>
            <a:ext cx="4885888" cy="25683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06" y="3753053"/>
            <a:ext cx="2613288" cy="15481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5118" y="938252"/>
            <a:ext cx="28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아이디 조건 및 중복체크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97" y="3279613"/>
            <a:ext cx="2605451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9118" y="2090018"/>
            <a:ext cx="1424291" cy="618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14138" y="2394999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28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비밀번호 조건 및 확인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4" y="1813029"/>
            <a:ext cx="5073261" cy="28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2964589"/>
            <a:ext cx="1424291" cy="32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14138" y="3459430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324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이메일</a:t>
            </a:r>
            <a:r>
              <a:rPr lang="ko-KR" altLang="en-US" dirty="0" smtClean="0">
                <a:solidFill>
                  <a:prstClr val="black"/>
                </a:solidFill>
              </a:rPr>
              <a:t> 생년월일 형식확인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892909"/>
            <a:ext cx="5183566" cy="36965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74" y="2382954"/>
            <a:ext cx="4683018" cy="37766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22715" y="3633992"/>
            <a:ext cx="1424291" cy="320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5" y="1607893"/>
            <a:ext cx="1424291" cy="30689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2715" y="4271267"/>
            <a:ext cx="1424291" cy="4055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39752" y="2395000"/>
            <a:ext cx="910490" cy="20421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가입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74" y="1625148"/>
            <a:ext cx="4716016" cy="16790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88" y="3398858"/>
            <a:ext cx="2370122" cy="19687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19" y="3351191"/>
            <a:ext cx="2564771" cy="21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 및 탈퇴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" y="1761196"/>
            <a:ext cx="1682157" cy="3695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998" y="2204864"/>
            <a:ext cx="1682157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347750"/>
            <a:ext cx="4220164" cy="12003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83" y="2670086"/>
            <a:ext cx="1619476" cy="29531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76746" y="1761196"/>
            <a:ext cx="1816659" cy="3695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958978" y="2817744"/>
            <a:ext cx="1460894" cy="1547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393405" y="1920464"/>
            <a:ext cx="959217" cy="2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68" y="3460696"/>
            <a:ext cx="4307949" cy="259449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50" y="1337449"/>
            <a:ext cx="2151524" cy="212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825625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215" y="548640"/>
            <a:ext cx="417639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810" y="1772920"/>
            <a:ext cx="849693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   01      02      03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35785" y="2726055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67810" y="2726055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228080" y="2708910"/>
            <a:ext cx="1151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23085" y="2843530"/>
            <a:ext cx="13684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개발과정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25625" y="3429000"/>
            <a:ext cx="1522095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보유</a:t>
            </a:r>
            <a:r>
              <a:rPr lang="en-US" altLang="ko-KR" sz="1200" b="1" spc="-150" dirty="0" smtClean="0"/>
              <a:t>/</a:t>
            </a:r>
            <a:r>
              <a:rPr lang="ko-KR" altLang="en-US" sz="1200" b="1" spc="-150" dirty="0" smtClean="0"/>
              <a:t>사용 기술 목록</a:t>
            </a:r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주요 기술 관계도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순서도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개발기간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DB </a:t>
            </a:r>
            <a:r>
              <a:rPr lang="ko-KR" altLang="en-US" sz="1200" b="1" spc="-150" dirty="0" smtClean="0"/>
              <a:t>테이블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140200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6372225" y="3284855"/>
            <a:ext cx="1368425" cy="19443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4140200" y="3429000"/>
            <a:ext cx="1368425" cy="156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/>
              <a:t>최영진</a:t>
            </a:r>
            <a:endParaRPr lang="en-US" altLang="ko-KR" sz="1200" b="1" spc="-150" dirty="0"/>
          </a:p>
          <a:p>
            <a:endParaRPr lang="en-US" altLang="ko-KR" sz="1200" b="1" spc="-150" dirty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강민</a:t>
            </a:r>
            <a:r>
              <a:rPr lang="ko-KR" altLang="en-US" sz="1200" b="1" spc="-150" dirty="0"/>
              <a:t>재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정병수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372225" y="3429000"/>
            <a:ext cx="1368425" cy="101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/>
              <a:t>- </a:t>
            </a:r>
            <a:r>
              <a:rPr lang="ko-KR" altLang="en-US" sz="1200" b="1" spc="-150" dirty="0"/>
              <a:t>정병수</a:t>
            </a:r>
            <a:endParaRPr lang="en-US" altLang="ko-KR" sz="1200" b="1" spc="-150" dirty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강민</a:t>
            </a:r>
            <a:r>
              <a:rPr lang="ko-KR" altLang="en-US" sz="1200" b="1" spc="-150" dirty="0"/>
              <a:t>재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최영</a:t>
            </a:r>
            <a:r>
              <a:rPr lang="ko-KR" altLang="en-US" sz="1200" b="1" spc="-150" dirty="0"/>
              <a:t>진</a:t>
            </a:r>
            <a:endParaRPr lang="ko-KR" altLang="en-US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067810" y="284353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기술설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명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28080" y="2843530"/>
            <a:ext cx="165608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소감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수정 및 탈퇴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" y="1761196"/>
            <a:ext cx="1682157" cy="36956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998" y="4818716"/>
            <a:ext cx="1682157" cy="266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3998" y="5085184"/>
            <a:ext cx="1682157" cy="349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195736" y="2564904"/>
            <a:ext cx="1095395" cy="2253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331914" y="5272328"/>
            <a:ext cx="959217" cy="2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1003688"/>
            <a:ext cx="3096343" cy="14703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3785121"/>
            <a:ext cx="2752061" cy="204785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5389057"/>
            <a:ext cx="2749792" cy="9087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916" y="2468549"/>
            <a:ext cx="2686146" cy="120664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993235"/>
            <a:ext cx="2593745" cy="26819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3770765"/>
            <a:ext cx="2549611" cy="24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로그인 및 로그아웃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C:\Users\조은이\Desktop\ㅁㄴㅇㄴㅇㅁㅁㄴ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3" y="2204864"/>
            <a:ext cx="3231626" cy="214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조은이\Desktop\ㅋㅋㅋ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39489"/>
            <a:ext cx="3431084" cy="213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조은이\Desktop\ㄴㅇㅁㄴㅇ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99839"/>
            <a:ext cx="3583207" cy="9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로그인 및 로그아웃 시 버튼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C:\Users\조은이\Desktop\ㅋㅋㅁㅁ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9" y="3068896"/>
            <a:ext cx="3096344" cy="39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조은이\Desktop\ㄴㅇㅁㄴㅇㅁㅋㅋㅋ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9" y="1715460"/>
            <a:ext cx="3839741" cy="18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조은이\Desktop\ㅌㅋㅊㅋㅌㅊ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9" y="3933056"/>
            <a:ext cx="4098280" cy="140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검색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8" y="1458799"/>
            <a:ext cx="2718647" cy="1899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84" y="1020657"/>
            <a:ext cx="3310120" cy="303908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9" y="4050155"/>
            <a:ext cx="6178685" cy="232826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547664" y="2996952"/>
            <a:ext cx="549144" cy="361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339752" y="2420888"/>
            <a:ext cx="1224136" cy="792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검색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31" y="1209106"/>
            <a:ext cx="3186557" cy="2172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31" y="3516103"/>
            <a:ext cx="3634245" cy="2498976"/>
          </a:xfrm>
          <a:prstGeom prst="rect">
            <a:avLst/>
          </a:prstGeom>
        </p:spPr>
      </p:pic>
      <p:pic>
        <p:nvPicPr>
          <p:cNvPr id="1026" name="Picture 2" descr="C:\Users\조은이\Desktop\1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0" y="2841340"/>
            <a:ext cx="3537736" cy="153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조은이\Desktop\jst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50" y="6021924"/>
            <a:ext cx="494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조은이\Desktop\jstl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00" y="5809957"/>
            <a:ext cx="20764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1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</a:t>
            </a:r>
            <a:r>
              <a:rPr lang="ko-KR" altLang="en-US" sz="1600" dirty="0">
                <a:solidFill>
                  <a:prstClr val="white"/>
                </a:solidFill>
              </a:rPr>
              <a:t>진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118" y="938252"/>
            <a:ext cx="324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DatePicker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C:\Users\조은이\Desktop\d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23" y="2439762"/>
            <a:ext cx="26193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조은이\Desktop\datepick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21" y="1730105"/>
            <a:ext cx="3797434" cy="67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조은이\Desktop\datepick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21" y="2636912"/>
            <a:ext cx="4222118" cy="16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조은이\Desktop\s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437112"/>
            <a:ext cx="30099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6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2326640" y="786130"/>
            <a:ext cx="449707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5400">
              <a:solidFill>
                <a:schemeClr val="bg1"/>
              </a:solidFill>
              <a:latin typeface="HY헤드라인M" charset="0"/>
              <a:ea typeface="HY헤드라인M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97300" y="1763395"/>
            <a:ext cx="162052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/>
          </p:cNvSpPr>
          <p:nvPr/>
        </p:nvSpPr>
        <p:spPr>
          <a:xfrm>
            <a:off x="1758950" y="3273425"/>
            <a:ext cx="5638800" cy="2202180"/>
          </a:xfrm>
          <a:prstGeom prst="rect">
            <a:avLst/>
          </a:prstGeom>
          <a:solidFill>
            <a:schemeClr val="bg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934210" y="3429000"/>
            <a:ext cx="5275580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1. 예약내역확인 및 Fullcalendar API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2. 이미지 미리보기/업로드 및 다음 주소입력 API,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    검색을 활용한 예약요청 DB처리 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>
              <a:latin typeface="서울남산체 M" charset="0"/>
              <a:ea typeface="서울남산체 M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b="0" spc="-150">
                <a:latin typeface="서울남산체 M" charset="0"/>
                <a:ea typeface="서울남산체 M" charset="0"/>
              </a:rPr>
              <a:t>3. 예약 수락/거절 처리 및 Fullcalendar API</a:t>
            </a:r>
            <a:endParaRPr lang="ko-KR" altLang="en-US" sz="1800" b="0">
              <a:latin typeface="서울남산체 M" charset="0"/>
              <a:ea typeface="서울남산체 M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872105" y="2257425"/>
            <a:ext cx="3400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4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기술설명 - 강민재</a:t>
            </a:r>
            <a:endParaRPr lang="ko-KR" altLang="en-US" sz="24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1. </a:t>
            </a:r>
            <a:r>
              <a:rPr sz="3000" b="1" spc="-150" dirty="0" err="1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예약내역확인</a:t>
            </a: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및 </a:t>
            </a:r>
            <a:r>
              <a:rPr sz="3000" b="1" spc="-150" dirty="0" err="1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Fullcalendar</a:t>
            </a:r>
            <a:r>
              <a:rPr sz="3000" b="1" spc="-150" dirty="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API</a:t>
            </a:r>
            <a:endParaRPr lang="ko-KR" altLang="en-US" sz="3000" b="1" dirty="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기술설명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Browser)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90345"/>
            <a:ext cx="7582535" cy="48583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3854450" y="5768975"/>
            <a:ext cx="1416050" cy="3213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3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CODE&amp;DB1)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887095" y="432181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활용하여 DB내 예약요청 내역 배열화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예약요청 state column 값에 따른 상태 버튼 차별화하여 append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1" t="25297" r="11069" b="29405"/>
          <a:stretch>
            <a:fillRect/>
          </a:stretch>
        </p:blipFill>
        <p:spPr>
          <a:xfrm>
            <a:off x="678180" y="1440815"/>
            <a:ext cx="7799705" cy="2715260"/>
          </a:xfrm>
          <a:prstGeom prst="rect">
            <a:avLst/>
          </a:prstGeom>
          <a:noFill/>
        </p:spPr>
      </p:pic>
      <p:cxnSp>
        <p:nvCxnSpPr>
          <p:cNvPr id="17" name="도형 16"/>
          <p:cNvCxnSpPr/>
          <p:nvPr/>
        </p:nvCxnSpPr>
        <p:spPr>
          <a:xfrm>
            <a:off x="1419225" y="2905125"/>
            <a:ext cx="234061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bg1"/>
                </a:solidFill>
              </a:rPr>
              <a:t>개발과정</a:t>
            </a:r>
            <a:endParaRPr lang="en-US" altLang="ko-KR" sz="2000" b="1" spc="-150" dirty="0" smtClean="0">
              <a:solidFill>
                <a:schemeClr val="bg1"/>
              </a:solidFill>
            </a:endParaRPr>
          </a:p>
          <a:p>
            <a:pPr algn="ctr"/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070" y="6546850"/>
            <a:ext cx="172847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schemeClr val="bg1"/>
                </a:solidFill>
              </a:rPr>
              <a:t>1)</a:t>
            </a:r>
            <a:r>
              <a:rPr lang="ko-KR" altLang="en-US" sz="1600" dirty="0" smtClean="0">
                <a:solidFill>
                  <a:schemeClr val="bg1"/>
                </a:solidFill>
              </a:rPr>
              <a:t>보유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사용 기술 목록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" y="904875"/>
            <a:ext cx="304927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5" y="1057275"/>
            <a:ext cx="2822575" cy="14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365375"/>
            <a:ext cx="2904490" cy="91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05" y="5045710"/>
            <a:ext cx="865505" cy="147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" y="3436620"/>
            <a:ext cx="2363470" cy="118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2344420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35" y="3935095"/>
            <a:ext cx="2573655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791710"/>
            <a:ext cx="2439035" cy="116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45" y="5085080"/>
            <a:ext cx="2008505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0" y="5461635"/>
            <a:ext cx="2066925" cy="8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370" y="1840865"/>
            <a:ext cx="26860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30" y="941070"/>
            <a:ext cx="3272790" cy="82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30" y="4053205"/>
            <a:ext cx="2058035" cy="94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845" y="3261995"/>
            <a:ext cx="2004695" cy="106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985" cy="59785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9" t="13976" r="31915" b="28206"/>
          <a:stretch>
            <a:fillRect/>
          </a:stretch>
        </p:blipFill>
        <p:spPr>
          <a:xfrm>
            <a:off x="1525905" y="1426845"/>
            <a:ext cx="6094730" cy="379666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32574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활용하여 DB내 예약요청 내역 table내 해당 column값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list가 null일 경우, 예약내역 없음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390775" y="1857375"/>
            <a:ext cx="1260475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985" cy="597852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1-A 예약 요청내역 출력(인력, CODE&amp;DB3)</a:t>
            </a: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887095" y="496951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예약내역 추출을 위한 DAO.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인력번호를 통한 예약요청 내역 조회 및 list화.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pic>
        <p:nvPicPr>
          <p:cNvPr id="16" name="그림 15" descr="C:/Users/Minjae/AppData/Roaming/PolarisOffice/ETemp/9148_12154952/fImage1174111312316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6" t="15439" r="20319" b="30645"/>
          <a:stretch>
            <a:fillRect/>
          </a:stretch>
        </p:blipFill>
        <p:spPr>
          <a:xfrm>
            <a:off x="1089660" y="1420495"/>
            <a:ext cx="6965950" cy="3312795"/>
          </a:xfrm>
          <a:prstGeom prst="rect">
            <a:avLst/>
          </a:prstGeom>
          <a:noFill/>
        </p:spPr>
      </p:pic>
      <p:cxnSp>
        <p:nvCxnSpPr>
          <p:cNvPr id="17" name="도형 16"/>
          <p:cNvCxnSpPr/>
          <p:nvPr/>
        </p:nvCxnSpPr>
        <p:spPr>
          <a:xfrm>
            <a:off x="2562225" y="1609725"/>
            <a:ext cx="262890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"/>
          <a:stretch>
            <a:fillRect/>
          </a:stretch>
        </p:blipFill>
        <p:spPr>
          <a:xfrm>
            <a:off x="2120265" y="1587500"/>
            <a:ext cx="4912995" cy="46716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587500"/>
            <a:ext cx="4920615" cy="46805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4552315" y="3924300"/>
            <a:ext cx="553085" cy="4286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118995" y="5897880"/>
            <a:ext cx="2282190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Browser3)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1587500"/>
            <a:ext cx="4920615" cy="4680585"/>
          </a:xfrm>
          <a:prstGeom prst="rect">
            <a:avLst/>
          </a:prstGeom>
          <a:noFill/>
        </p:spPr>
      </p:pic>
      <p:sp>
        <p:nvSpPr>
          <p:cNvPr id="15" name="도형 14"/>
          <p:cNvSpPr>
            <a:spLocks/>
          </p:cNvSpPr>
          <p:nvPr/>
        </p:nvSpPr>
        <p:spPr>
          <a:xfrm>
            <a:off x="4552315" y="4070350"/>
            <a:ext cx="553085" cy="2127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0206" r="18097" b="32067"/>
          <a:stretch>
            <a:fillRect/>
          </a:stretch>
        </p:blipFill>
        <p:spPr>
          <a:xfrm>
            <a:off x="761365" y="1428750"/>
            <a:ext cx="7621270" cy="309626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667250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Fullcalendar API와 Jquery Ajax 내 for문을 사용하여 인력 캘린더 내용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JSP를 이용하여 캘린더 DB를 JSON화하여 캘린더에 적용.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162175" y="2219325"/>
            <a:ext cx="118872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40361" b="30129"/>
          <a:stretch>
            <a:fillRect/>
          </a:stretch>
        </p:blipFill>
        <p:spPr>
          <a:xfrm>
            <a:off x="1952625" y="1416685"/>
            <a:ext cx="5239385" cy="365569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207000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JSON ARRAY 형태를 이용하여 DB 추출 및 삽입.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771775" y="2809875"/>
            <a:ext cx="1188720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3072130" y="4004945"/>
            <a:ext cx="144018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CODE&amp;DB1-3)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14147" r="29944" b="30129"/>
          <a:stretch>
            <a:fillRect/>
          </a:stretch>
        </p:blipFill>
        <p:spPr>
          <a:xfrm>
            <a:off x="1595120" y="1428750"/>
            <a:ext cx="5906135" cy="346519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163820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인력의 mid를 활용하여 캘린더 일정을 배열 형태로 추출.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133725" y="2428875"/>
            <a:ext cx="2700655" cy="635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4452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16576" r="21090" b="49999"/>
          <a:stretch>
            <a:fillRect/>
          </a:stretch>
        </p:blipFill>
        <p:spPr>
          <a:xfrm>
            <a:off x="559435" y="1428750"/>
            <a:ext cx="8013700" cy="241744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07352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Fullcalendar 기능 설정 부분.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319020" y="3180080"/>
            <a:ext cx="2605405" cy="5353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679065" y="2689860"/>
            <a:ext cx="2066290" cy="2114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CODE&amp;DB3-1)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-434" r="7968" b="26992"/>
          <a:stretch>
            <a:fillRect/>
          </a:stretch>
        </p:blipFill>
        <p:spPr>
          <a:xfrm>
            <a:off x="774065" y="1409700"/>
            <a:ext cx="7608570" cy="407987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59498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캘린더일정 DB를 확인하여, 해당 mid 및 날짜에 일정이 있을 경우,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  휴무 추가 불가능 alert 출력.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629025" y="3742690"/>
            <a:ext cx="360045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prstClr val="white"/>
                </a:solidFill>
              </a:rPr>
              <a:t>2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r>
              <a:rPr lang="ko-KR" altLang="en-US" sz="1600" dirty="0" smtClean="0">
                <a:solidFill>
                  <a:prstClr val="white"/>
                </a:solidFill>
              </a:rPr>
              <a:t>주요 기술 관계도</a:t>
            </a:r>
          </a:p>
        </p:txBody>
      </p:sp>
      <p:pic>
        <p:nvPicPr>
          <p:cNvPr id="3075" name="Picture 3" descr="C:\Users\조은이\Desktop\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20" y="3073239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0420" y="4021815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 사용자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084" name="Picture 12" descr="C:\Users\조은이\Downloads\Untitled Diagram (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98961"/>
            <a:ext cx="24574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조은이\Desktop\e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20" y="3139214"/>
            <a:ext cx="1162256" cy="11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조은이\Desktop\디비버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92575"/>
            <a:ext cx="1367384" cy="4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조은이\Desktop\d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254750"/>
            <a:ext cx="987574" cy="87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조은이\Desktop\ful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20" y="452565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조은이\Desktop\크롬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13" y="3196225"/>
            <a:ext cx="825590" cy="8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17801" y="4021815"/>
            <a:ext cx="101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인터</a:t>
            </a:r>
            <a:r>
              <a:rPr lang="ko-KR" altLang="en-US" dirty="0">
                <a:solidFill>
                  <a:prstClr val="black"/>
                </a:solidFill>
              </a:rPr>
              <a:t>넷</a:t>
            </a:r>
          </a:p>
        </p:txBody>
      </p:sp>
      <p:pic>
        <p:nvPicPr>
          <p:cNvPr id="3085" name="Picture 13" descr="C:\Users\조은이\Desktop\d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920" y="1988840"/>
            <a:ext cx="105896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1" y="5188503"/>
            <a:ext cx="1377330" cy="7217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20" y="5465592"/>
            <a:ext cx="3053959" cy="373810"/>
          </a:xfrm>
          <a:prstGeom prst="rect">
            <a:avLst/>
          </a:prstGeom>
        </p:spPr>
      </p:pic>
      <p:pic>
        <p:nvPicPr>
          <p:cNvPr id="1026" name="Picture 2" descr="C:\Users\조은이\Desktop\zzzzxc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205" y="1412776"/>
            <a:ext cx="12954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조은이\Desktop\azz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58" y="1412776"/>
            <a:ext cx="21431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CODE&amp;DB3-2)</a:t>
            </a:r>
          </a:p>
        </p:txBody>
      </p:sp>
      <p:pic>
        <p:nvPicPr>
          <p:cNvPr id="14" name="그림 13" descr="C:/Users/Minjae/AppData/Roaming/PolarisOffice/ETemp/9148_12154952/fImage1138811295135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93" t="18514" r="33722" b="29896"/>
          <a:stretch>
            <a:fillRect/>
          </a:stretch>
        </p:blipFill>
        <p:spPr>
          <a:xfrm>
            <a:off x="1488440" y="1429385"/>
            <a:ext cx="6168390" cy="358457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25208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mid 및 날짜를 활용한 DAO, SQL문 결과가 있을경우 false로 결과를 설정하여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일정확인 ajax에서 활용.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2315210" y="3712845"/>
            <a:ext cx="3145790" cy="11830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3324225" y="2542540"/>
            <a:ext cx="414083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CODE&amp;DB4-1)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16657" r="18263" b="25694"/>
          <a:stretch>
            <a:fillRect/>
          </a:stretch>
        </p:blipFill>
        <p:spPr>
          <a:xfrm>
            <a:off x="1050290" y="1428750"/>
            <a:ext cx="7035165" cy="395351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5378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해당 날짜 일정 없을 경우 휴무일 입력 진행, 휴무일을 선택하지 않은 경우 alert 출력.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4029075" y="3418840"/>
            <a:ext cx="396049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4081780" y="3909695"/>
            <a:ext cx="198056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15900" y="608330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CODE&amp;DB4-2)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3" t="18268" r="40104" b="38126"/>
          <a:stretch>
            <a:fillRect/>
          </a:stretch>
        </p:blipFill>
        <p:spPr>
          <a:xfrm>
            <a:off x="1583690" y="1428750"/>
            <a:ext cx="5989320" cy="3429635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50806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휴무일 입력 DAO.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3590925" y="2523490"/>
            <a:ext cx="3780789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1-B 휴무일 입력 기능(인력, CODE&amp;DB1)</a:t>
            </a:r>
          </a:p>
        </p:txBody>
      </p:sp>
      <p:pic>
        <p:nvPicPr>
          <p:cNvPr id="14" name="그림 13" descr="C:/Users/Minjae/AppData/Roaming/PolarisOffice/ETemp/9148_12154952/fImage32154137927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38" r="48838" b="38736"/>
          <a:stretch>
            <a:fillRect/>
          </a:stretch>
        </p:blipFill>
        <p:spPr>
          <a:xfrm>
            <a:off x="1268730" y="1438275"/>
            <a:ext cx="6618605" cy="3020060"/>
          </a:xfrm>
          <a:prstGeom prst="rect">
            <a:avLst/>
          </a:prstGeom>
          <a:noFill/>
        </p:spPr>
      </p:pic>
      <p:sp>
        <p:nvSpPr>
          <p:cNvPr id="15" name="TextBox 14"/>
          <p:cNvSpPr txBox="1">
            <a:spLocks/>
          </p:cNvSpPr>
          <p:nvPr/>
        </p:nvSpPr>
        <p:spPr>
          <a:xfrm>
            <a:off x="887095" y="46234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- 5번 row 휴무일이 반영된 DB.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1492885" y="3532505"/>
            <a:ext cx="5737860" cy="32131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574675" y="2948940"/>
            <a:ext cx="7995285" cy="10153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2. 이미지 미리보기/업로드 및 다음 주소입력 API,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검색을 활용한 예약요청 DB처리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1715" cy="5977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6625" cy="936625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110" cy="58547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0770" cy="4622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085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743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3"/>
          <a:stretch>
            <a:fillRect/>
          </a:stretch>
        </p:blipFill>
        <p:spPr>
          <a:xfrm>
            <a:off x="2077720" y="1607185"/>
            <a:ext cx="4983480" cy="468058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3190240" y="4912995"/>
            <a:ext cx="1960245" cy="12903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5156835" y="5316855"/>
            <a:ext cx="988059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2028825" y="3151505"/>
            <a:ext cx="4229735" cy="5353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17777" r="22263" b="36679"/>
          <a:stretch>
            <a:fillRect/>
          </a:stretch>
        </p:blipFill>
        <p:spPr>
          <a:xfrm>
            <a:off x="1082675" y="1428115"/>
            <a:ext cx="6978015" cy="291782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54723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미리보기 구현을 위한 CODE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preview 위치에 선택한 이미지의 경로를 삽입한다.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3228975" y="2504440"/>
            <a:ext cx="288036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2672080" y="4081145"/>
            <a:ext cx="90043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29944" b="29160"/>
          <a:stretch>
            <a:fillRect/>
          </a:stretch>
        </p:blipFill>
        <p:spPr>
          <a:xfrm>
            <a:off x="1619250" y="1416685"/>
            <a:ext cx="5917565" cy="336994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890135"/>
            <a:ext cx="7378700" cy="7385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COS.jar을 이용한 이미지 업로드 ajax 코드.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이미지 업로드 완료 후 사업자 등록버튼 활성화 구현.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657475" y="1511935"/>
            <a:ext cx="2717800" cy="161417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2-A 이미지 미리보기/업로드 및 주소입력 API(사업자, CODE&amp;DB3)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6576" r="16013" b="32067"/>
          <a:stretch>
            <a:fillRect/>
          </a:stretch>
        </p:blipFill>
        <p:spPr>
          <a:xfrm>
            <a:off x="869315" y="1428750"/>
            <a:ext cx="7418070" cy="31438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47567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다음 주소입력 API구현 부분.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550035" y="1415415"/>
            <a:ext cx="5956300" cy="32004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0" y="1790700"/>
            <a:ext cx="7515860" cy="449643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5542280"/>
            <a:ext cx="7378700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- 1-A와 동일. 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0990" y="271780"/>
            <a:ext cx="1133475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070" y="6546850"/>
            <a:ext cx="172847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>
                <a:solidFill>
                  <a:prstClr val="white"/>
                </a:solidFill>
              </a:rPr>
              <a:t>3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r>
              <a:rPr lang="ko-KR" altLang="en-US" sz="1600" dirty="0" smtClean="0">
                <a:solidFill>
                  <a:prstClr val="white"/>
                </a:solidFill>
              </a:rPr>
              <a:t>프로젝트구조 </a:t>
            </a:r>
            <a:r>
              <a:rPr lang="en-US" altLang="ko-KR" sz="1600" dirty="0">
                <a:solidFill>
                  <a:prstClr val="white"/>
                </a:solidFill>
              </a:rPr>
              <a:t>(</a:t>
            </a:r>
            <a:r>
              <a:rPr lang="ko-KR" altLang="en-US" sz="1600" dirty="0" smtClean="0">
                <a:solidFill>
                  <a:prstClr val="white"/>
                </a:solidFill>
              </a:rPr>
              <a:t>순서도</a:t>
            </a:r>
            <a:r>
              <a:rPr lang="en-US" altLang="ko-KR" sz="1600" dirty="0" smtClean="0">
                <a:solidFill>
                  <a:prstClr val="white"/>
                </a:solidFill>
              </a:rPr>
              <a:t>)</a:t>
            </a:r>
            <a:endParaRPr lang="ko-KR" altLang="en-US" sz="1600" dirty="0" smtClean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231900"/>
            <a:ext cx="6018530" cy="519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Browser2, 검색기능 참조)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3"/>
          <a:stretch>
            <a:fillRect/>
          </a:stretch>
        </p:blipFill>
        <p:spPr>
          <a:xfrm>
            <a:off x="967105" y="2122170"/>
            <a:ext cx="7210425" cy="297815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5411470"/>
            <a:ext cx="737806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테스트용 예약 완료.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445385" y="3815715"/>
            <a:ext cx="4156075" cy="12903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Browser3)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"/>
          <a:stretch>
            <a:fillRect/>
          </a:stretch>
        </p:blipFill>
        <p:spPr>
          <a:xfrm>
            <a:off x="811530" y="1406525"/>
            <a:ext cx="7544435" cy="487870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68045" y="6104255"/>
            <a:ext cx="7378700" cy="30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검색시 입력한 값에 대한 예약 진행 결과.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026160" y="4892040"/>
            <a:ext cx="7204075" cy="117602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5" y="1426210"/>
            <a:ext cx="7920355" cy="397510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53783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- 1-A와 동일하며, 검색을 위해 사용하는 값을 변경.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1400175" y="4028440"/>
            <a:ext cx="252095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2-B 사업자 예약 요청 처리/출력(사업자, CODE&amp;DB2)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25297" r="19138" b="42248"/>
          <a:stretch>
            <a:fillRect/>
          </a:stretch>
        </p:blipFill>
        <p:spPr>
          <a:xfrm>
            <a:off x="738505" y="1428750"/>
            <a:ext cx="7668260" cy="21913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38804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- 6~9 row, 예약 요청이 DB에 반영된 모습.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752475" y="2418080"/>
            <a:ext cx="7636510" cy="6369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574675" y="3171825"/>
            <a:ext cx="7995285" cy="553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000" b="1" spc="-15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3. 예약 수락/거절 처리 및 Fullcalendar API</a:t>
            </a:r>
            <a:endParaRPr lang="ko-KR" altLang="en-US" sz="3000" b="1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0"/>
          <a:stretch>
            <a:fillRect/>
          </a:stretch>
        </p:blipFill>
        <p:spPr>
          <a:xfrm>
            <a:off x="509270" y="1489075"/>
            <a:ext cx="8125460" cy="479679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701675" y="4185920"/>
            <a:ext cx="78524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9"/>
          <a:stretch>
            <a:fillRect/>
          </a:stretch>
        </p:blipFill>
        <p:spPr>
          <a:xfrm>
            <a:off x="490220" y="1453515"/>
            <a:ext cx="8163560" cy="482790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87425" y="4185920"/>
            <a:ext cx="72047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Browser3)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"/>
          <a:stretch>
            <a:fillRect/>
          </a:stretch>
        </p:blipFill>
        <p:spPr>
          <a:xfrm>
            <a:off x="1964055" y="1629410"/>
            <a:ext cx="5207000" cy="465455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4521200" y="3441700"/>
            <a:ext cx="1160780" cy="5289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연동(사용자, Browser4)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" b="9551"/>
          <a:stretch>
            <a:fillRect/>
          </a:stretch>
        </p:blipFill>
        <p:spPr>
          <a:xfrm>
            <a:off x="499745" y="1524000"/>
            <a:ext cx="8144510" cy="4924425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87425" y="5233670"/>
            <a:ext cx="7204710" cy="117665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5" y="1432560"/>
            <a:ext cx="7978140" cy="399732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5568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- 1-A의 반복, 예약요청 이후 인력의 예약요청 내역 페이지 접속.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4)</a:t>
            </a:r>
            <a:r>
              <a:rPr lang="ko-KR" altLang="en-US" sz="1600" dirty="0" smtClean="0">
                <a:solidFill>
                  <a:prstClr val="white"/>
                </a:solidFill>
              </a:rPr>
              <a:t>개발 기간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264198"/>
              </p:ext>
            </p:extLst>
          </p:nvPr>
        </p:nvGraphicFramePr>
        <p:xfrm>
          <a:off x="1043608" y="1268760"/>
          <a:ext cx="6768753" cy="233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427"/>
                <a:gridCol w="2143096"/>
                <a:gridCol w="777446"/>
                <a:gridCol w="777446"/>
                <a:gridCol w="777446"/>
                <a:gridCol w="777446"/>
                <a:gridCol w="777446"/>
              </a:tblGrid>
              <a:tr h="3692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9/20</a:t>
                      </a:r>
                      <a:endParaRPr lang="ko-KR" altLang="en-US" dirty="0"/>
                    </a:p>
                  </a:txBody>
                  <a:tcPr/>
                </a:tc>
              </a:tr>
              <a:tr h="422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데이터베이스설계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924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92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92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디버깅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54596"/>
              </p:ext>
            </p:extLst>
          </p:nvPr>
        </p:nvGraphicFramePr>
        <p:xfrm>
          <a:off x="1062444" y="3789040"/>
          <a:ext cx="6749914" cy="235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72"/>
                <a:gridCol w="2137132"/>
                <a:gridCol w="775282"/>
                <a:gridCol w="775282"/>
                <a:gridCol w="775282"/>
                <a:gridCol w="775282"/>
                <a:gridCol w="775282"/>
              </a:tblGrid>
              <a:tr h="37336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단계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9/27</a:t>
                      </a:r>
                      <a:endParaRPr lang="ko-KR" altLang="en-US" dirty="0"/>
                    </a:p>
                  </a:txBody>
                  <a:tcPr/>
                </a:tc>
              </a:tr>
              <a:tr h="4275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프로젝트기획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68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데이터베이스설계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36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화면구현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336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3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디버깅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26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7"/>
          <a:stretch>
            <a:fillRect/>
          </a:stretch>
        </p:blipFill>
        <p:spPr>
          <a:xfrm>
            <a:off x="2054225" y="1428750"/>
            <a:ext cx="5042535" cy="426339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8616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 확정 버튼 클릭시 작동하는 ajax, 해당 버튼의 row data를 ajax로 전송.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447925" y="1666240"/>
            <a:ext cx="342074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3281680" y="4233545"/>
            <a:ext cx="1620520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28750"/>
            <a:ext cx="4422775" cy="4248785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58616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예약 취소 버튼 클릭시 작동하는 ajax, 해당 버튼의 row data를 ajax로 전송.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752725" y="1666240"/>
            <a:ext cx="324040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>
            <a:off x="3583305" y="4309745"/>
            <a:ext cx="1440815" cy="127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pc="-15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기술설명</a:t>
            </a:r>
            <a:endParaRPr lang="ko-KR" altLang="en-US" sz="20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>
              <a:solidFill>
                <a:srgbClr val="FFFFFF"/>
              </a:solidFill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solidFill>
                  <a:srgbClr val="FFFFFF"/>
                </a:solidFill>
                <a:latin typeface="맑은 고딕" charset="0"/>
                <a:ea typeface="맑은 고딕" charset="0"/>
                <a:cs typeface="+mn-cs"/>
              </a:rPr>
              <a:t>강민재</a:t>
            </a: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맑은 고딕" charset="0"/>
                <a:ea typeface="맑은 고딕" charset="0"/>
                <a:cs typeface="+mn-cs"/>
              </a:rPr>
              <a:t>3-A 요청 예약 수락/거부 처리 및 캘린더 연동(인력, CODE&amp;DB1)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5" t="25297" r="18097" b="45400"/>
          <a:stretch>
            <a:fillRect/>
          </a:stretch>
        </p:blipFill>
        <p:spPr>
          <a:xfrm>
            <a:off x="727075" y="1429385"/>
            <a:ext cx="7703820" cy="1964690"/>
          </a:xfrm>
          <a:prstGeom prst="rect">
            <a:avLst/>
          </a:prstGeom>
          <a:noFill/>
        </p:spPr>
      </p:pic>
      <p:sp>
        <p:nvSpPr>
          <p:cNvPr id="16" name="TextBox 15"/>
          <p:cNvSpPr txBox="1">
            <a:spLocks/>
          </p:cNvSpPr>
          <p:nvPr/>
        </p:nvSpPr>
        <p:spPr>
          <a:xfrm>
            <a:off x="887095" y="3613785"/>
            <a:ext cx="7378700" cy="415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>
                <a:latin typeface="맑은 고딕" charset="0"/>
                <a:ea typeface="맑은 고딕" charset="0"/>
                <a:cs typeface="+mn-cs"/>
              </a:rPr>
              <a:t>- 6~9 row, state column에 예약 확정/취소 버튼 액션으로 state 변경이 DB에 반영된 모습.</a:t>
            </a:r>
            <a:endParaRPr lang="ko-KR" altLang="en-US" sz="1400">
              <a:latin typeface="맑은 고딕" charset="0"/>
              <a:ea typeface="맑은 고딕" charset="0"/>
              <a:cs typeface="+mn-cs"/>
            </a:endParaRPr>
          </a:p>
        </p:txBody>
      </p:sp>
      <p:cxnSp>
        <p:nvCxnSpPr>
          <p:cNvPr id="18" name="도형 17"/>
          <p:cNvCxnSpPr/>
          <p:nvPr/>
        </p:nvCxnSpPr>
        <p:spPr>
          <a:xfrm flipV="1">
            <a:off x="5491480" y="1438275"/>
            <a:ext cx="635" cy="1620520"/>
          </a:xfrm>
          <a:prstGeom prst="line">
            <a:avLst/>
          </a:prstGeom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도형 16"/>
          <p:cNvSpPr>
            <a:spLocks/>
          </p:cNvSpPr>
          <p:nvPr/>
        </p:nvSpPr>
        <p:spPr>
          <a:xfrm>
            <a:off x="752475" y="2418080"/>
            <a:ext cx="7636510" cy="6369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/>
        </p:nvSpPr>
        <p:spPr>
          <a:xfrm>
            <a:off x="2326640" y="786130"/>
            <a:ext cx="4497070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5400">
                <a:solidFill>
                  <a:prstClr val="white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5400">
              <a:solidFill>
                <a:prstClr val="white"/>
              </a:solidFill>
              <a:latin typeface="HY헤드라인M" charset="0"/>
              <a:ea typeface="HY헤드라인M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797300" y="1763395"/>
            <a:ext cx="1620520" cy="635"/>
          </a:xfrm>
          <a:prstGeom prst="line">
            <a:avLst/>
          </a:prstGeom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>
            <a:spLocks/>
          </p:cNvSpPr>
          <p:nvPr/>
        </p:nvSpPr>
        <p:spPr>
          <a:xfrm>
            <a:off x="1758950" y="3273425"/>
            <a:ext cx="5638800" cy="2202180"/>
          </a:xfrm>
          <a:prstGeom prst="rect">
            <a:avLst/>
          </a:prstGeom>
          <a:solidFill>
            <a:schemeClr val="bg1">
              <a:alpha val="8007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1934210" y="3429000"/>
            <a:ext cx="5275580" cy="17543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1</a:t>
            </a:r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Autocomplete API</a:t>
            </a:r>
          </a:p>
          <a:p>
            <a:r>
              <a:rPr lang="en-US" altLang="ko-KR"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 </a:t>
            </a:r>
            <a:r>
              <a:rPr lang="en-US" altLang="ko-KR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1-2. </a:t>
            </a:r>
            <a:r>
              <a:rPr lang="en-US" altLang="ko-KR" spc="-150" dirty="0" err="1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jsonArray</a:t>
            </a:r>
            <a:endParaRPr lang="en-US" altLang="ko-KR" spc="-150" dirty="0" smtClean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2.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Include </a:t>
            </a:r>
            <a:r>
              <a:rPr lang="ko-KR" alt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 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  <a:p>
            <a:r>
              <a:rPr spc="-150" dirty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3. </a:t>
            </a:r>
            <a:r>
              <a:rPr 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Toggle</a:t>
            </a:r>
            <a:r>
              <a:rPr lang="ko-KR" altLang="en-US" spc="-150" dirty="0" smtClean="0">
                <a:solidFill>
                  <a:prstClr val="black"/>
                </a:solidFill>
                <a:latin typeface="서울남산체 M" charset="0"/>
                <a:ea typeface="서울남산체 M" charset="0"/>
              </a:rPr>
              <a:t>버튼 활용</a:t>
            </a:r>
            <a:endParaRPr lang="ko-KR" altLang="en-US" dirty="0">
              <a:solidFill>
                <a:prstClr val="black"/>
              </a:solidFill>
              <a:latin typeface="서울남산체 M" charset="0"/>
              <a:ea typeface="서울남산체 M" charset="0"/>
            </a:endParaRPr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2872105" y="2257425"/>
            <a:ext cx="340042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sz="2400" b="1" spc="-150" dirty="0" err="1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기술설명</a:t>
            </a:r>
            <a:r>
              <a:rPr sz="2400" b="1" spc="-150" dirty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 - </a:t>
            </a:r>
            <a:r>
              <a:rPr lang="ko-KR" altLang="en-US" sz="24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정병수</a:t>
            </a:r>
            <a:endParaRPr lang="ko-KR" altLang="en-US" sz="24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sz="3000" b="1" spc="-150" dirty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1. </a:t>
            </a:r>
            <a:r>
              <a:rPr lang="en-US" altLang="ko-KR" sz="3200" spc="-150" dirty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Autocomplete 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API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처리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686040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DB</a:t>
            </a:r>
            <a:r>
              <a:rPr lang="ko-KR" altLang="en-US" dirty="0" smtClean="0">
                <a:solidFill>
                  <a:prstClr val="black"/>
                </a:solidFill>
              </a:rPr>
              <a:t>에서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  <a:r>
              <a:rPr lang="ko-KR" altLang="en-US" dirty="0" smtClean="0">
                <a:solidFill>
                  <a:prstClr val="black"/>
                </a:solidFill>
              </a:rPr>
              <a:t>실행한 결과를 </a:t>
            </a:r>
            <a:r>
              <a:rPr lang="en-US" altLang="ko-KR" dirty="0" err="1" smtClean="0">
                <a:solidFill>
                  <a:prstClr val="black"/>
                </a:solidFill>
              </a:rPr>
              <a:t>JSONArray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타입의 </a:t>
            </a:r>
            <a:r>
              <a:rPr lang="en-US" altLang="ko-KR" dirty="0" smtClean="0">
                <a:solidFill>
                  <a:prstClr val="black"/>
                </a:solidFill>
              </a:rPr>
              <a:t>list</a:t>
            </a:r>
            <a:r>
              <a:rPr lang="ko-KR" altLang="en-US" dirty="0" smtClean="0">
                <a:solidFill>
                  <a:prstClr val="black"/>
                </a:solidFill>
              </a:rPr>
              <a:t>에 담는 부분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Auto Complete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API</a:t>
            </a:r>
            <a:r>
              <a:rPr lang="ko-KR" altLang="en-US" dirty="0" smtClean="0">
                <a:solidFill>
                  <a:prstClr val="black"/>
                </a:solidFill>
              </a:rPr>
              <a:t>를 활용하는 화면에서 </a:t>
            </a:r>
            <a:r>
              <a:rPr lang="en-US" altLang="ko-KR" dirty="0" smtClean="0">
                <a:solidFill>
                  <a:prstClr val="black"/>
                </a:solidFill>
              </a:rPr>
              <a:t>ajax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result</a:t>
            </a:r>
            <a:r>
              <a:rPr lang="ko-KR" altLang="en-US" dirty="0" smtClean="0">
                <a:solidFill>
                  <a:prstClr val="black"/>
                </a:solidFill>
              </a:rPr>
              <a:t>값 처리하기 위해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toJSONString</a:t>
            </a:r>
            <a:r>
              <a:rPr lang="ko-KR" altLang="en-US" dirty="0" smtClean="0">
                <a:solidFill>
                  <a:prstClr val="black"/>
                </a:solidFill>
              </a:rPr>
              <a:t>만 화면에 출력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배열 및 </a:t>
            </a:r>
            <a:r>
              <a:rPr lang="en-US" altLang="ko-KR" dirty="0" smtClean="0">
                <a:solidFill>
                  <a:prstClr val="black"/>
                </a:solidFill>
              </a:rPr>
              <a:t>API </a:t>
            </a:r>
            <a:r>
              <a:rPr lang="ko-KR" altLang="en-US" dirty="0" smtClean="0">
                <a:solidFill>
                  <a:prstClr val="black"/>
                </a:solidFill>
              </a:rPr>
              <a:t>처리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JSONArray</a:t>
            </a:r>
            <a:r>
              <a:rPr lang="ko-KR" altLang="en-US" dirty="0" smtClean="0">
                <a:solidFill>
                  <a:prstClr val="black"/>
                </a:solidFill>
              </a:rPr>
              <a:t>로 출력한 결과가 </a:t>
            </a:r>
            <a:r>
              <a:rPr lang="en-US" altLang="ko-KR" dirty="0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배열과 </a:t>
            </a:r>
            <a:r>
              <a:rPr lang="en-US" altLang="ko-KR" dirty="0" smtClean="0">
                <a:solidFill>
                  <a:prstClr val="black"/>
                </a:solidFill>
              </a:rPr>
              <a:t>console</a:t>
            </a:r>
            <a:r>
              <a:rPr lang="ko-KR" altLang="en-US" dirty="0" smtClean="0">
                <a:solidFill>
                  <a:prstClr val="black"/>
                </a:solidFill>
              </a:rPr>
              <a:t>에서는 똑같이 출력되나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형식이 달라 </a:t>
            </a:r>
            <a:r>
              <a:rPr lang="en-US" altLang="ko-KR" dirty="0" smtClean="0">
                <a:solidFill>
                  <a:prstClr val="black"/>
                </a:solidFill>
              </a:rPr>
              <a:t>autocomplete</a:t>
            </a:r>
            <a:r>
              <a:rPr lang="ko-KR" altLang="en-US" dirty="0" smtClean="0">
                <a:solidFill>
                  <a:prstClr val="black"/>
                </a:solidFill>
              </a:rPr>
              <a:t>기능을 수행하지 못함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Result</a:t>
            </a:r>
            <a:r>
              <a:rPr lang="ko-KR" altLang="en-US" dirty="0" smtClean="0">
                <a:solidFill>
                  <a:prstClr val="black"/>
                </a:solidFill>
              </a:rPr>
              <a:t>의 각 속성을 미리 선언해둔 </a:t>
            </a:r>
            <a:r>
              <a:rPr lang="en-US" altLang="ko-KR" dirty="0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배열 타입의 변수에 삽입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9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05261" y="5552555"/>
            <a:ext cx="333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/>
                </a:solidFill>
              </a:rPr>
              <a:t>그림과 같이 기능 수행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10" y="1403985"/>
            <a:ext cx="4057650" cy="375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56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2</a:t>
            </a:r>
            <a:r>
              <a:rPr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. </a:t>
            </a:r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I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nclude 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2.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Include </a:t>
            </a:r>
            <a:r>
              <a:rPr lang="ko-KR" altLang="en-US" dirty="0" smtClean="0">
                <a:solidFill>
                  <a:prstClr val="black"/>
                </a:solidFill>
              </a:rPr>
              <a:t>활용 예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&lt;%@include file=“”%&gt;</a:t>
            </a:r>
            <a:r>
              <a:rPr lang="ko-KR" altLang="en-US" dirty="0" smtClean="0">
                <a:solidFill>
                  <a:prstClr val="black"/>
                </a:solidFill>
              </a:rPr>
              <a:t>로 코드 활용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미리 작성한 </a:t>
            </a:r>
            <a:r>
              <a:rPr lang="en-US" altLang="ko-KR" dirty="0" smtClean="0">
                <a:solidFill>
                  <a:prstClr val="black"/>
                </a:solidFill>
              </a:rPr>
              <a:t>view</a:t>
            </a:r>
            <a:r>
              <a:rPr lang="ko-KR" altLang="en-US" dirty="0" smtClean="0">
                <a:solidFill>
                  <a:prstClr val="black"/>
                </a:solidFill>
              </a:rPr>
              <a:t>를 한 화면에 담기 위함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1403985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5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412176"/>
              </p:ext>
            </p:extLst>
          </p:nvPr>
        </p:nvGraphicFramePr>
        <p:xfrm>
          <a:off x="1524000" y="234888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아이디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비밀번호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Birth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생년월일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Gender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성별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Email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이메일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(20)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null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전화번호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Members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2.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45" y="5229200"/>
            <a:ext cx="7685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1. </a:t>
            </a:r>
            <a:r>
              <a:rPr lang="en-US" altLang="ko-KR" dirty="0" err="1" smtClean="0">
                <a:solidFill>
                  <a:prstClr val="black"/>
                </a:solidFill>
              </a:rPr>
              <a:t>menu.jsp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2. </a:t>
            </a:r>
            <a:r>
              <a:rPr lang="en-US" altLang="ko-KR" dirty="0" err="1">
                <a:solidFill>
                  <a:prstClr val="black"/>
                </a:solidFill>
              </a:rPr>
              <a:t>worker.jsp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smtClean="0">
                <a:solidFill>
                  <a:prstClr val="black"/>
                </a:solidFill>
              </a:rPr>
              <a:t>3. </a:t>
            </a:r>
            <a:r>
              <a:rPr lang="en-US" altLang="ko-KR" dirty="0" err="1">
                <a:solidFill>
                  <a:prstClr val="black"/>
                </a:solidFill>
              </a:rPr>
              <a:t>review.jsp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403985"/>
            <a:ext cx="7377748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411760" y="1219517"/>
            <a:ext cx="5976664" cy="985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13706" y="13407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868363" y="2211236"/>
            <a:ext cx="1975445" cy="3017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3102015" y="2211236"/>
            <a:ext cx="2694121" cy="3017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7762" y="234497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909252" y="234497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3</a:t>
            </a: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>
            <a:spLocks/>
          </p:cNvSpPr>
          <p:nvPr/>
        </p:nvSpPr>
        <p:spPr>
          <a:xfrm>
            <a:off x="1383665" y="3148330"/>
            <a:ext cx="637730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3</a:t>
            </a:r>
            <a:r>
              <a:rPr sz="3000" b="1" spc="-150" dirty="0" smtClean="0">
                <a:solidFill>
                  <a:prstClr val="white"/>
                </a:solidFill>
                <a:latin typeface="서울남산체 B" charset="0"/>
                <a:ea typeface="서울남산체 B" charset="0"/>
              </a:rPr>
              <a:t>. </a:t>
            </a:r>
            <a:r>
              <a:rPr lang="en-US" altLang="ko-KR" sz="3200" spc="-150" dirty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Toggle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버튼</a:t>
            </a:r>
            <a:r>
              <a:rPr lang="en-US" altLang="ko-KR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 </a:t>
            </a:r>
            <a:r>
              <a:rPr lang="ko-KR" altLang="en-US" sz="3200" spc="-150" dirty="0" smtClean="0">
                <a:solidFill>
                  <a:prstClr val="white"/>
                </a:solidFill>
                <a:latin typeface="서울남산체 M" charset="0"/>
                <a:ea typeface="서울남산체 M" charset="0"/>
              </a:rPr>
              <a:t>활용</a:t>
            </a:r>
            <a:endParaRPr lang="ko-KR" altLang="en-US" sz="3000" b="1" dirty="0">
              <a:solidFill>
                <a:prstClr val="white"/>
              </a:solidFill>
              <a:latin typeface="서울남산체 B" charset="0"/>
              <a:ea typeface="서울남산체 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0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Toggle</a:t>
            </a:r>
            <a:r>
              <a:rPr lang="ko-KR" altLang="en-US" dirty="0" smtClean="0">
                <a:solidFill>
                  <a:prstClr val="black"/>
                </a:solidFill>
              </a:rPr>
              <a:t>버튼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활용 예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기본보기를 닫은 상태로 시작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 err="1" smtClean="0">
                <a:solidFill>
                  <a:prstClr val="black"/>
                </a:solidFill>
              </a:rPr>
              <a:t>SlideToggle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버튼으로 리뷰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기능을 구현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Flag</a:t>
            </a:r>
            <a:r>
              <a:rPr lang="ko-KR" altLang="en-US" dirty="0">
                <a:solidFill>
                  <a:prstClr val="black"/>
                </a:solidFill>
              </a:rPr>
              <a:t>를 정의하여 </a:t>
            </a:r>
            <a:r>
              <a:rPr lang="ko-KR" altLang="en-US" dirty="0" err="1">
                <a:solidFill>
                  <a:prstClr val="black"/>
                </a:solidFill>
              </a:rPr>
              <a:t>토글</a:t>
            </a:r>
            <a:r>
              <a:rPr lang="ko-KR" altLang="en-US" dirty="0">
                <a:solidFill>
                  <a:prstClr val="black"/>
                </a:solidFill>
              </a:rPr>
              <a:t> 열림 닫힘을 </a:t>
            </a:r>
            <a:r>
              <a:rPr lang="ko-KR" altLang="en-US" dirty="0" smtClean="0">
                <a:solidFill>
                  <a:prstClr val="black"/>
                </a:solidFill>
              </a:rPr>
              <a:t>구분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클릭 시 버튼은 닫기 버튼으로 바뀌도록 정의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" y="2060848"/>
            <a:ext cx="737774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59" y="1403985"/>
            <a:ext cx="7362350" cy="51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9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3.</a:t>
            </a:r>
            <a:r>
              <a:rPr lang="ko-KR" altLang="en-US" dirty="0">
                <a:solidFill>
                  <a:prstClr val="black"/>
                </a:solidFill>
              </a:rPr>
              <a:t> 출력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4474" y="5805264"/>
            <a:ext cx="768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</a:rPr>
              <a:t>토글</a:t>
            </a:r>
            <a:r>
              <a:rPr lang="ko-KR" altLang="en-US" dirty="0" smtClean="0">
                <a:solidFill>
                  <a:prstClr val="black"/>
                </a:solidFill>
              </a:rPr>
              <a:t> 버튼과 관계없이 리뷰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개를 보이도록 정의하기 위한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2" y="1403985"/>
            <a:ext cx="7377748" cy="220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" y="3618291"/>
            <a:ext cx="7378065" cy="218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48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출력 구현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8045" y="5229200"/>
            <a:ext cx="768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이후 </a:t>
            </a:r>
            <a:r>
              <a:rPr lang="en-US" altLang="ko-KR" dirty="0" smtClean="0">
                <a:solidFill>
                  <a:prstClr val="black"/>
                </a:solidFill>
              </a:rPr>
              <a:t>4</a:t>
            </a:r>
            <a:r>
              <a:rPr lang="ko-KR" altLang="en-US" dirty="0" smtClean="0">
                <a:solidFill>
                  <a:prstClr val="black"/>
                </a:solidFill>
              </a:rPr>
              <a:t>번째 부터 </a:t>
            </a:r>
            <a:r>
              <a:rPr lang="ko-KR" altLang="en-US" dirty="0" err="1" smtClean="0">
                <a:solidFill>
                  <a:prstClr val="black"/>
                </a:solidFill>
              </a:rPr>
              <a:t>토글버튼으로</a:t>
            </a:r>
            <a:r>
              <a:rPr lang="ko-KR" altLang="en-US" dirty="0" smtClean="0">
                <a:solidFill>
                  <a:prstClr val="black"/>
                </a:solidFill>
              </a:rPr>
              <a:t> 출력하기 위한 </a:t>
            </a:r>
            <a:r>
              <a:rPr lang="en-US" altLang="ko-KR" dirty="0" smtClean="0">
                <a:solidFill>
                  <a:prstClr val="black"/>
                </a:solidFill>
              </a:rPr>
              <a:t>select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0232" y="579117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4" y="1403984"/>
            <a:ext cx="7378065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08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>
            <a:spLocks/>
          </p:cNvSpPr>
          <p:nvPr/>
        </p:nvSpPr>
        <p:spPr>
          <a:xfrm>
            <a:off x="251460" y="620395"/>
            <a:ext cx="8642350" cy="59778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타원 2"/>
          <p:cNvSpPr>
            <a:spLocks/>
          </p:cNvSpPr>
          <p:nvPr/>
        </p:nvSpPr>
        <p:spPr>
          <a:xfrm>
            <a:off x="4067810" y="74295"/>
            <a:ext cx="937260" cy="937260"/>
          </a:xfrm>
          <a:prstGeom prst="ellipse">
            <a:avLst/>
          </a:prstGeom>
          <a:solidFill>
            <a:schemeClr val="tx2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>
            <a:off x="300990" y="271780"/>
            <a:ext cx="1134745" cy="5861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algn="ctr"/>
            <a:r>
              <a:rPr lang="ko-KR" altLang="en-US" sz="2000" b="1" spc="-150">
                <a:solidFill>
                  <a:srgbClr val="FFFFFF"/>
                </a:solidFill>
              </a:rPr>
              <a:t>기술설명</a:t>
            </a:r>
            <a:endParaRPr lang="ko-KR" altLang="en-US" sz="2000" b="1">
              <a:solidFill>
                <a:srgbClr val="FFFFFF"/>
              </a:solidFill>
            </a:endParaRPr>
          </a:p>
          <a:p>
            <a:pPr algn="ctr"/>
            <a:endParaRPr lang="ko-KR" altLang="en-US" sz="1200" b="1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3996055" y="478790"/>
            <a:ext cx="1081405" cy="4629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/>
            <a:r>
              <a:rPr lang="en-US" altLang="ko-KR" sz="2400">
                <a:solidFill>
                  <a:srgbClr val="FFFFFF"/>
                </a:solidFill>
                <a:latin typeface="HY헤드라인M" charset="0"/>
                <a:ea typeface="HY헤드라인M" charset="0"/>
              </a:rPr>
              <a:t>02</a:t>
            </a:r>
            <a:endParaRPr lang="ko-KR" altLang="en-US" sz="2400">
              <a:solidFill>
                <a:srgbClr val="FFFFFF"/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5363845" y="271780"/>
            <a:ext cx="3601720" cy="339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r"/>
            <a:r>
              <a:rPr lang="ko-KR" altLang="en-US" sz="1600" dirty="0" smtClean="0">
                <a:solidFill>
                  <a:srgbClr val="FFFFFF"/>
                </a:solidFill>
              </a:rPr>
              <a:t>정병수</a:t>
            </a:r>
            <a:endParaRPr lang="ko-KR" altLang="en-US" sz="16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868045" y="1035050"/>
            <a:ext cx="737806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3.</a:t>
            </a:r>
            <a:r>
              <a:rPr lang="ko-KR" altLang="en-US" dirty="0" smtClean="0">
                <a:solidFill>
                  <a:prstClr val="black"/>
                </a:solidFill>
              </a:rPr>
              <a:t> 결과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8045" y="5229200"/>
            <a:ext cx="768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왼쪽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</a:t>
            </a:r>
            <a:r>
              <a:rPr lang="ko-KR" altLang="en-US" dirty="0" smtClean="0">
                <a:solidFill>
                  <a:prstClr val="black"/>
                </a:solidFill>
              </a:rPr>
              <a:t> 누르기 전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개의 리뷰만 출력되는 화면 예</a:t>
            </a:r>
            <a:endParaRPr lang="en-US" altLang="ko-KR" dirty="0" smtClean="0">
              <a:solidFill>
                <a:prstClr val="black"/>
              </a:solidFill>
            </a:endParaRPr>
          </a:p>
          <a:p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오른쪽 </a:t>
            </a:r>
            <a:r>
              <a:rPr lang="ko-KR" altLang="en-US" dirty="0" err="1" smtClean="0">
                <a:solidFill>
                  <a:prstClr val="black"/>
                </a:solidFill>
              </a:rPr>
              <a:t>더보기를</a:t>
            </a:r>
            <a:r>
              <a:rPr lang="ko-KR" altLang="en-US" dirty="0" smtClean="0">
                <a:solidFill>
                  <a:prstClr val="black"/>
                </a:solidFill>
              </a:rPr>
              <a:t> 누른 후 닫기 버튼으로 바뀌고</a:t>
            </a:r>
            <a:r>
              <a:rPr lang="en-US" altLang="ko-KR" dirty="0" smtClean="0">
                <a:solidFill>
                  <a:prstClr val="black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나머지 리뷰가 출력되는 화면 예</a:t>
            </a:r>
            <a:endParaRPr lang="en-US" altLang="ko-KR" dirty="0" smtClean="0">
              <a:solidFill>
                <a:prstClr val="black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403984"/>
            <a:ext cx="3415606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03983"/>
            <a:ext cx="3600400" cy="382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74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80" y="271780"/>
            <a:ext cx="65913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정병수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5" y="1340485"/>
            <a:ext cx="7377430" cy="397031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</a:rPr>
              <a:t>게을러서 죄송합니다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미국 일정으로 인해 </a:t>
            </a:r>
            <a:r>
              <a:rPr lang="en-US" altLang="ko-KR" dirty="0" smtClean="0">
                <a:solidFill>
                  <a:srgbClr val="000000"/>
                </a:solidFill>
              </a:rPr>
              <a:t>ajax </a:t>
            </a:r>
            <a:r>
              <a:rPr lang="ko-KR" altLang="en-US" dirty="0" smtClean="0">
                <a:solidFill>
                  <a:srgbClr val="000000"/>
                </a:solidFill>
              </a:rPr>
              <a:t>수업을 빠져서 </a:t>
            </a:r>
            <a:r>
              <a:rPr lang="en-US" altLang="ko-KR" dirty="0" smtClean="0">
                <a:solidFill>
                  <a:srgbClr val="000000"/>
                </a:solidFill>
              </a:rPr>
              <a:t>ajax</a:t>
            </a:r>
            <a:r>
              <a:rPr lang="ko-KR" altLang="en-US" dirty="0" smtClean="0">
                <a:solidFill>
                  <a:srgbClr val="000000"/>
                </a:solidFill>
              </a:rPr>
              <a:t>를 활용하는 부분에서 실수를 많이 했습니다</a:t>
            </a:r>
            <a:r>
              <a:rPr lang="en-US" altLang="ko-KR" dirty="0" smtClean="0">
                <a:solidFill>
                  <a:srgbClr val="000000"/>
                </a:solidFill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</a:rPr>
              <a:t>하지만 이번 프로젝트 통해 </a:t>
            </a:r>
            <a:r>
              <a:rPr lang="en-US" altLang="ko-KR" dirty="0" smtClean="0">
                <a:solidFill>
                  <a:srgbClr val="000000"/>
                </a:solidFill>
              </a:rPr>
              <a:t>ajax</a:t>
            </a:r>
            <a:r>
              <a:rPr lang="ko-KR" altLang="en-US" dirty="0" smtClean="0">
                <a:solidFill>
                  <a:srgbClr val="000000"/>
                </a:solidFill>
              </a:rPr>
              <a:t>활용에 대해 제대로 배울 수 있었기 때문에 결과와 상관없이 좋은 경험이었습니다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컨트롤러 활용하여 </a:t>
            </a:r>
            <a:r>
              <a:rPr lang="en-US" altLang="ko-KR" dirty="0" smtClean="0">
                <a:solidFill>
                  <a:srgbClr val="000000"/>
                </a:solidFill>
              </a:rPr>
              <a:t>web</a:t>
            </a:r>
            <a:r>
              <a:rPr lang="ko-KR" altLang="en-US" dirty="0" smtClean="0">
                <a:solidFill>
                  <a:srgbClr val="000000"/>
                </a:solidFill>
              </a:rPr>
              <a:t>구현하는데 익숙해서 </a:t>
            </a:r>
            <a:r>
              <a:rPr lang="en-US" altLang="ko-KR" dirty="0" smtClean="0">
                <a:solidFill>
                  <a:srgbClr val="000000"/>
                </a:solidFill>
              </a:rPr>
              <a:t>view</a:t>
            </a:r>
            <a:r>
              <a:rPr lang="ko-KR" altLang="en-US" dirty="0" smtClean="0">
                <a:solidFill>
                  <a:srgbClr val="000000"/>
                </a:solidFill>
              </a:rPr>
              <a:t>에 구현하는 부분이</a:t>
            </a:r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어색했었습니다</a:t>
            </a:r>
            <a:r>
              <a:rPr lang="en-US" altLang="ko-KR" dirty="0" smtClean="0">
                <a:solidFill>
                  <a:srgbClr val="000000"/>
                </a:solidFill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</a:rPr>
              <a:t>결국 </a:t>
            </a:r>
            <a:r>
              <a:rPr lang="en-US" altLang="ko-KR" dirty="0" err="1" smtClean="0">
                <a:solidFill>
                  <a:srgbClr val="000000"/>
                </a:solidFill>
              </a:rPr>
              <a:t>jsp</a:t>
            </a:r>
            <a:r>
              <a:rPr lang="ko-KR" altLang="en-US" dirty="0" smtClean="0">
                <a:solidFill>
                  <a:srgbClr val="000000"/>
                </a:solidFill>
              </a:rPr>
              <a:t>에서 컨트롤러 처럼 처리하도록 구현한 부분이 생겼습니다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rgbClr val="000000"/>
                </a:solidFill>
              </a:rPr>
              <a:t>또 </a:t>
            </a:r>
            <a:r>
              <a:rPr lang="en-US" altLang="ko-KR" dirty="0" smtClean="0">
                <a:solidFill>
                  <a:srgbClr val="000000"/>
                </a:solidFill>
              </a:rPr>
              <a:t>include</a:t>
            </a:r>
            <a:r>
              <a:rPr lang="ko-KR" altLang="en-US" dirty="0" smtClean="0">
                <a:solidFill>
                  <a:srgbClr val="000000"/>
                </a:solidFill>
              </a:rPr>
              <a:t>를 활용하여 효율적이고 간단한 코드를 만들고 싶었으나</a:t>
            </a:r>
            <a:r>
              <a:rPr lang="en-US" altLang="ko-KR" dirty="0" smtClean="0">
                <a:solidFill>
                  <a:srgbClr val="000000"/>
                </a:solidFill>
              </a:rPr>
              <a:t>,</a:t>
            </a:r>
          </a:p>
          <a:p>
            <a:r>
              <a:rPr lang="ko-KR" altLang="en-US" dirty="0" smtClean="0">
                <a:solidFill>
                  <a:srgbClr val="000000"/>
                </a:solidFill>
              </a:rPr>
              <a:t>오히려 코드를 보기 복잡하고 </a:t>
            </a:r>
            <a:r>
              <a:rPr lang="ko-KR" altLang="en-US" dirty="0" err="1" smtClean="0">
                <a:solidFill>
                  <a:srgbClr val="000000"/>
                </a:solidFill>
              </a:rPr>
              <a:t>퍼포먼스가</a:t>
            </a: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</a:rPr>
              <a:t>안좋은</a:t>
            </a:r>
            <a:r>
              <a:rPr lang="ko-KR" altLang="en-US" dirty="0" smtClean="0">
                <a:solidFill>
                  <a:srgbClr val="000000"/>
                </a:solidFill>
              </a:rPr>
              <a:t> 결과를 만들지 않았나 싶어 아쉽습니다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</a:p>
          <a:p>
            <a:endParaRPr lang="en-US" altLang="ko-KR" dirty="0" smtClean="0">
              <a:solidFill>
                <a:srgbClr val="000000"/>
              </a:solidFill>
            </a:endParaRPr>
          </a:p>
          <a:p>
            <a:r>
              <a:rPr lang="ko-KR" altLang="en-US" dirty="0" smtClean="0">
                <a:solidFill>
                  <a:srgbClr val="000000"/>
                </a:solidFill>
              </a:rPr>
              <a:t>이후 프로젝트에서는 </a:t>
            </a:r>
            <a:r>
              <a:rPr lang="en-US" altLang="ko-KR" dirty="0" smtClean="0">
                <a:solidFill>
                  <a:srgbClr val="000000"/>
                </a:solidFill>
              </a:rPr>
              <a:t>menu</a:t>
            </a:r>
            <a:r>
              <a:rPr lang="ko-KR" altLang="en-US" dirty="0" smtClean="0">
                <a:solidFill>
                  <a:srgbClr val="000000"/>
                </a:solidFill>
              </a:rPr>
              <a:t>처럼 반복되는 부분만 활용하면 좋은 코드가 나오지 않을까 생각 됩니다</a:t>
            </a:r>
            <a:r>
              <a:rPr lang="en-US" altLang="ko-KR" dirty="0" smtClean="0">
                <a:solidFill>
                  <a:srgbClr val="000000"/>
                </a:solidFill>
              </a:rPr>
              <a:t>.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62" y="271681"/>
            <a:ext cx="659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최영진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0" y="1340768"/>
            <a:ext cx="73763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이번엔 </a:t>
            </a:r>
            <a:r>
              <a:rPr lang="ko-KR" altLang="en-US" dirty="0" err="1" smtClean="0">
                <a:solidFill>
                  <a:prstClr val="black"/>
                </a:solidFill>
              </a:rPr>
              <a:t>웹페이지를</a:t>
            </a:r>
            <a:r>
              <a:rPr lang="ko-KR" altLang="en-US" dirty="0" smtClean="0">
                <a:solidFill>
                  <a:prstClr val="black"/>
                </a:solidFill>
              </a:rPr>
              <a:t> 만드는 </a:t>
            </a:r>
            <a:r>
              <a:rPr lang="en-US" altLang="ko-KR" dirty="0" smtClean="0">
                <a:solidFill>
                  <a:prstClr val="black"/>
                </a:solidFill>
              </a:rPr>
              <a:t>2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프로젝트를 진행하였다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프로젝트와 여러 비슷한 기능을 구현하였지만 </a:t>
            </a:r>
            <a:r>
              <a:rPr lang="en-US" altLang="ko-KR" dirty="0" smtClean="0">
                <a:solidFill>
                  <a:prstClr val="black"/>
                </a:solidFill>
              </a:rPr>
              <a:t>swing</a:t>
            </a:r>
            <a:r>
              <a:rPr lang="ko-KR" altLang="en-US" dirty="0" smtClean="0">
                <a:solidFill>
                  <a:prstClr val="black"/>
                </a:solidFill>
              </a:rPr>
              <a:t>과 웹은 많은 차이가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필요한 언어가 다르기 때문에 비슷한 기능을 구현하더라도 완전히 다른 모양이 되었다</a:t>
            </a:r>
            <a:r>
              <a:rPr lang="en-US" altLang="ko-KR" dirty="0" smtClean="0">
                <a:solidFill>
                  <a:prstClr val="black"/>
                </a:solidFill>
              </a:rPr>
              <a:t>. Html </a:t>
            </a:r>
            <a:r>
              <a:rPr lang="ko-KR" altLang="en-US" dirty="0" smtClean="0">
                <a:solidFill>
                  <a:prstClr val="black"/>
                </a:solidFill>
              </a:rPr>
              <a:t>로 화면을 만들고 </a:t>
            </a:r>
            <a:r>
              <a:rPr lang="en-US" altLang="ko-KR" dirty="0" err="1" smtClean="0">
                <a:solidFill>
                  <a:prstClr val="black"/>
                </a:solidFill>
              </a:rPr>
              <a:t>js</a:t>
            </a:r>
            <a:r>
              <a:rPr lang="ko-KR" altLang="en-US" dirty="0" smtClean="0">
                <a:solidFill>
                  <a:prstClr val="black"/>
                </a:solidFill>
              </a:rPr>
              <a:t>를 통해 기능을 구현하고 </a:t>
            </a:r>
            <a:r>
              <a:rPr lang="en-US" altLang="ko-KR" dirty="0" err="1" smtClean="0">
                <a:solidFill>
                  <a:prstClr val="black"/>
                </a:solidFill>
              </a:rPr>
              <a:t>css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를 통해 만든 화면들을 꾸며주었다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prstClr val="black"/>
                </a:solidFill>
              </a:rPr>
              <a:t>사용하는 언어도 완전히 다르고 팀원의 숫자도 저번보다 늘었기 때문에 구현하고 각자의 기능들을 합칠 때 잘할 수 있을 지 걱정이 되었지만 차근차근 기능을 구현하고 팀원들의 실력이 뛰어나 도움을 많이 받아 프로젝트를 완성할 수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이번에도 역시 </a:t>
            </a:r>
            <a:r>
              <a:rPr lang="en-US" altLang="ko-KR" dirty="0" smtClean="0">
                <a:solidFill>
                  <a:prstClr val="black"/>
                </a:solidFill>
              </a:rPr>
              <a:t>1</a:t>
            </a:r>
            <a:r>
              <a:rPr lang="ko-KR" altLang="en-US" dirty="0" smtClean="0">
                <a:solidFill>
                  <a:prstClr val="black"/>
                </a:solidFill>
              </a:rPr>
              <a:t>차 프로젝트처럼 처음 생각했던 모든 기능을 구현할 시간이 부족 </a:t>
            </a:r>
            <a:r>
              <a:rPr lang="ko-KR" altLang="en-US" dirty="0" err="1" smtClean="0">
                <a:solidFill>
                  <a:prstClr val="black"/>
                </a:solidFill>
              </a:rPr>
              <a:t>했긴</a:t>
            </a:r>
            <a:r>
              <a:rPr lang="ko-KR" altLang="en-US" dirty="0" smtClean="0">
                <a:solidFill>
                  <a:prstClr val="black"/>
                </a:solidFill>
              </a:rPr>
              <a:t> 했지만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완성된 결과물을 하나하나 살펴 볼 때면  뿌듯했고 성취감도 느낄 수 있었다</a:t>
            </a:r>
            <a:r>
              <a:rPr lang="en-US" altLang="ko-KR" dirty="0" smtClean="0">
                <a:solidFill>
                  <a:prstClr val="black"/>
                </a:solidFill>
              </a:rPr>
              <a:t>. </a:t>
            </a:r>
            <a:r>
              <a:rPr lang="ko-KR" altLang="en-US" dirty="0" smtClean="0">
                <a:solidFill>
                  <a:prstClr val="black"/>
                </a:solidFill>
              </a:rPr>
              <a:t>나중에 개발자로 취업을 하게 된다면 프로젝트 기간 중 </a:t>
            </a:r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수많은 오류들 덕분에 얻은 스트레스들을 계속 얻게 되겠지만 </a:t>
            </a:r>
            <a:endParaRPr lang="en-US" altLang="ko-KR" dirty="0" smtClean="0">
              <a:solidFill>
                <a:prstClr val="black"/>
              </a:solidFill>
            </a:endParaRPr>
          </a:p>
          <a:p>
            <a:r>
              <a:rPr lang="ko-KR" altLang="en-US" dirty="0" smtClean="0">
                <a:solidFill>
                  <a:prstClr val="black"/>
                </a:solidFill>
              </a:rPr>
              <a:t>그만큼 마무리 해 사람들이 내 손이 닿아있는 페이지로 인터넷을 사용한다고 생각하니 좋을 것 같다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0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620395"/>
            <a:ext cx="8641080" cy="59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810" y="74295"/>
            <a:ext cx="935990" cy="9359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8480" y="271780"/>
            <a:ext cx="65913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소</a:t>
            </a:r>
            <a:r>
              <a:rPr lang="ko-KR" altLang="en-US" sz="2000" b="1" spc="-150" dirty="0">
                <a:solidFill>
                  <a:prstClr val="white"/>
                </a:solidFill>
              </a:rPr>
              <a:t>감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6055" y="478790"/>
            <a:ext cx="108013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3845" y="271780"/>
            <a:ext cx="360045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prstClr val="white"/>
                </a:solidFill>
              </a:rPr>
              <a:t>강민재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045" y="1340485"/>
            <a:ext cx="7377430" cy="45218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설계단계에서 고심을 하였으나, 합치는 과정 이후 추후에 개인적으로 수정을 하는 것은 어려울 것이라고 느꼈습니다.  단순 코드 단계에서 문제 뿐만 아니라, 각자의 코드를 수정하며 오류 발생시 많은 시간이 소모될 것이라고 생각합니다.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Jquery ajax와 jsp를 활용하여 서버와 DB의 상호작용에 대한 이해를 할 수 있는 기회였으며, JSON을 사용하며 추후 유용하게 사용할 수 있는 계기를 마련하는 기회였습니다.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디버깅 과정에서 기능의 미흡함과 디테일을 잡는 과정에서 욕심이 나는 부분이 많았지만, 시간 부족으로 모든 기능을 완벽하게 수정하지 못한 점이 아쉽습니다.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  <a:cs typeface="+mn-cs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  <a:cs typeface="+mn-cs"/>
              </a:rPr>
              <a:t> 결과물을 직접 평가받는 등의 상황이 아니었기에 마감시한 내에 완성이 가능하다는 자신감에 여유있게 프로젝트를 진행한것은 고쳐야 할 점이라고 생각합니다.</a:t>
            </a:r>
          </a:p>
        </p:txBody>
      </p:sp>
    </p:spTree>
    <p:extLst>
      <p:ext uri="{BB962C8B-B14F-4D97-AF65-F5344CB8AC3E}">
        <p14:creationId xmlns:p14="http://schemas.microsoft.com/office/powerpoint/2010/main" val="38390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460" y="3068955"/>
            <a:ext cx="8641080" cy="3528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630" y="1052830"/>
            <a:ext cx="3858895" cy="385889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0020" y="2564765"/>
            <a:ext cx="3816350" cy="1754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3942"/>
              </p:ext>
            </p:extLst>
          </p:nvPr>
        </p:nvGraphicFramePr>
        <p:xfrm>
          <a:off x="1524000" y="2348880"/>
          <a:ext cx="644359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/>
                <a:gridCol w="1440160"/>
                <a:gridCol w="1871599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Schedulenum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Primary key</a:t>
                      </a:r>
                    </a:p>
                    <a:p>
                      <a:pPr latinLnBrk="1"/>
                      <a:r>
                        <a:rPr lang="en-US" altLang="ko-KR" dirty="0" smtClean="0"/>
                        <a:t>Auto</a:t>
                      </a:r>
                      <a:r>
                        <a:rPr lang="en-US" altLang="ko-KR" baseline="0" dirty="0" smtClean="0"/>
                        <a:t> increment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스케줄 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(50)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</a:t>
                      </a:r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Checkdate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날짜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prstClr val="black"/>
                </a:solidFill>
              </a:rPr>
              <a:t>Calendarlist</a:t>
            </a:r>
            <a:r>
              <a:rPr lang="en-US" altLang="ko-KR" dirty="0" smtClean="0">
                <a:solidFill>
                  <a:prstClr val="black"/>
                </a:solidFill>
              </a:rPr>
              <a:t>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1218" y="271681"/>
            <a:ext cx="113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prstClr val="white"/>
                </a:solidFill>
              </a:rPr>
              <a:t>개발과정</a:t>
            </a:r>
            <a:endParaRPr lang="en-US" altLang="ko-KR" sz="2000" b="1" spc="-150" dirty="0" smtClean="0">
              <a:solidFill>
                <a:prstClr val="white"/>
              </a:solidFill>
            </a:endParaRPr>
          </a:p>
          <a:p>
            <a:pPr algn="ctr"/>
            <a:endParaRPr lang="ko-KR" altLang="en-US" sz="1200" b="1" spc="-15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prstClr val="white">
                    <a:lumMod val="75000"/>
                  </a:prstClr>
                </a:solidFill>
              </a:rPr>
              <a:t>MINHEEBLOG</a:t>
            </a:r>
            <a:endParaRPr lang="ko-KR" altLang="en-US" sz="16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dirty="0" smtClean="0">
                <a:solidFill>
                  <a:prstClr val="white"/>
                </a:solidFill>
              </a:rPr>
              <a:t>5)DB </a:t>
            </a:r>
            <a:r>
              <a:rPr lang="ko-KR" altLang="en-US" sz="1600" dirty="0" smtClean="0">
                <a:solidFill>
                  <a:prstClr val="white"/>
                </a:solidFill>
              </a:rPr>
              <a:t>테이블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6371"/>
              </p:ext>
            </p:extLst>
          </p:nvPr>
        </p:nvGraphicFramePr>
        <p:xfrm>
          <a:off x="1524000" y="234888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속성타입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제약조건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예약번호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Regnum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사업자번호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Wnum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직원번호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예약일자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Type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업종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Etc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요청사항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Varchar</a:t>
                      </a:r>
                      <a:r>
                        <a:rPr lang="en-US" altLang="ko-KR" dirty="0" smtClean="0"/>
                        <a:t>(100)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예약상태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Datetime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요청일시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Resgroup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예약그룹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94360" y="1772816"/>
            <a:ext cx="549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</a:rPr>
              <a:t>Reservation Table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27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Pages>52</Pages>
  <Words>2314</Words>
  <Characters>0</Characters>
  <Application>Microsoft Office PowerPoint</Application>
  <DocSecurity>0</DocSecurity>
  <PresentationFormat>화면 슬라이드 쇼(4:3)</PresentationFormat>
  <Lines>0</Lines>
  <Paragraphs>810</Paragraphs>
  <Slides>79</Slides>
  <Notes>79</Notes>
  <HiddenSlides>0</HiddenSlides>
  <MMClips>0</MMClips>
  <ScaleCrop>false</ScaleCrop>
  <HeadingPairs>
    <vt:vector size="4" baseType="variant">
      <vt:variant>
        <vt:lpstr>테마</vt:lpstr>
      </vt:variant>
      <vt:variant>
        <vt:i4>11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Office 테마</vt:lpstr>
      <vt:lpstr>2_Office 테마</vt:lpstr>
      <vt:lpstr>7_Office 테마</vt:lpstr>
      <vt:lpstr>8_Office 테마</vt:lpstr>
      <vt:lpstr>9_Office 테마</vt:lpstr>
      <vt:lpstr>10_Office 테마</vt:lpstr>
      <vt:lpstr>Office theme</vt:lpstr>
      <vt:lpstr>15_Office 테마</vt:lpstr>
      <vt:lpstr>16_Office 테마</vt:lpstr>
      <vt:lpstr>3_Office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Windows 사용자</cp:lastModifiedBy>
  <cp:revision>25</cp:revision>
  <dcterms:modified xsi:type="dcterms:W3CDTF">2019-09-30T04:15:09Z</dcterms:modified>
</cp:coreProperties>
</file>